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58" r:id="rId3"/>
    <p:sldId id="259" r:id="rId4"/>
    <p:sldId id="262" r:id="rId5"/>
    <p:sldId id="284" r:id="rId6"/>
    <p:sldId id="263" r:id="rId7"/>
    <p:sldId id="266" r:id="rId8"/>
    <p:sldId id="265" r:id="rId9"/>
    <p:sldId id="268" r:id="rId10"/>
    <p:sldId id="270" r:id="rId11"/>
    <p:sldId id="271" r:id="rId12"/>
  </p:sldIdLst>
  <p:sldSz cx="9144000" cy="6858000" type="screen4x3"/>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429" autoAdjust="0"/>
  </p:normalViewPr>
  <p:slideViewPr>
    <p:cSldViewPr>
      <p:cViewPr varScale="1">
        <p:scale>
          <a:sx n="57" d="100"/>
          <a:sy n="57" d="100"/>
        </p:scale>
        <p:origin x="1746"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PE"/>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2C7638-92EA-42C0-9DD7-59837A7441AA}" type="datetimeFigureOut">
              <a:rPr lang="es-PE" smtClean="0"/>
              <a:t>25/07/2015</a:t>
            </a:fld>
            <a:endParaRPr lang="es-PE"/>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PE"/>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PE"/>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BA492E-02F8-4442-BE85-19FD502DD1B5}" type="slidenum">
              <a:rPr lang="es-PE" smtClean="0"/>
              <a:t>‹Nº›</a:t>
            </a:fld>
            <a:endParaRPr lang="es-PE"/>
          </a:p>
        </p:txBody>
      </p:sp>
    </p:spTree>
    <p:extLst>
      <p:ext uri="{BB962C8B-B14F-4D97-AF65-F5344CB8AC3E}">
        <p14:creationId xmlns:p14="http://schemas.microsoft.com/office/powerpoint/2010/main" val="11890996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dirty="0"/>
          </a:p>
        </p:txBody>
      </p:sp>
      <p:sp>
        <p:nvSpPr>
          <p:cNvPr id="4" name="Marcador de número de diapositiva 3"/>
          <p:cNvSpPr>
            <a:spLocks noGrp="1"/>
          </p:cNvSpPr>
          <p:nvPr>
            <p:ph type="sldNum" sz="quarter" idx="10"/>
          </p:nvPr>
        </p:nvSpPr>
        <p:spPr/>
        <p:txBody>
          <a:bodyPr/>
          <a:lstStyle/>
          <a:p>
            <a:fld id="{45BA492E-02F8-4442-BE85-19FD502DD1B5}" type="slidenum">
              <a:rPr lang="es-PE" smtClean="0"/>
              <a:t>2</a:t>
            </a:fld>
            <a:endParaRPr lang="es-PE"/>
          </a:p>
        </p:txBody>
      </p:sp>
    </p:spTree>
    <p:extLst>
      <p:ext uri="{BB962C8B-B14F-4D97-AF65-F5344CB8AC3E}">
        <p14:creationId xmlns:p14="http://schemas.microsoft.com/office/powerpoint/2010/main" val="2645194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dirty="0"/>
          </a:p>
        </p:txBody>
      </p:sp>
      <p:sp>
        <p:nvSpPr>
          <p:cNvPr id="4" name="Marcador de número de diapositiva 3"/>
          <p:cNvSpPr>
            <a:spLocks noGrp="1"/>
          </p:cNvSpPr>
          <p:nvPr>
            <p:ph type="sldNum" sz="quarter" idx="10"/>
          </p:nvPr>
        </p:nvSpPr>
        <p:spPr/>
        <p:txBody>
          <a:bodyPr/>
          <a:lstStyle/>
          <a:p>
            <a:fld id="{45BA492E-02F8-4442-BE85-19FD502DD1B5}" type="slidenum">
              <a:rPr lang="es-PE" smtClean="0"/>
              <a:t>3</a:t>
            </a:fld>
            <a:endParaRPr lang="es-PE"/>
          </a:p>
        </p:txBody>
      </p:sp>
    </p:spTree>
    <p:extLst>
      <p:ext uri="{BB962C8B-B14F-4D97-AF65-F5344CB8AC3E}">
        <p14:creationId xmlns:p14="http://schemas.microsoft.com/office/powerpoint/2010/main" val="2185249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dirty="0"/>
          </a:p>
        </p:txBody>
      </p:sp>
      <p:sp>
        <p:nvSpPr>
          <p:cNvPr id="4" name="Marcador de número de diapositiva 3"/>
          <p:cNvSpPr>
            <a:spLocks noGrp="1"/>
          </p:cNvSpPr>
          <p:nvPr>
            <p:ph type="sldNum" sz="quarter" idx="10"/>
          </p:nvPr>
        </p:nvSpPr>
        <p:spPr/>
        <p:txBody>
          <a:bodyPr/>
          <a:lstStyle/>
          <a:p>
            <a:fld id="{45BA492E-02F8-4442-BE85-19FD502DD1B5}" type="slidenum">
              <a:rPr lang="es-PE" smtClean="0"/>
              <a:t>4</a:t>
            </a:fld>
            <a:endParaRPr lang="es-PE"/>
          </a:p>
        </p:txBody>
      </p:sp>
    </p:spTree>
    <p:extLst>
      <p:ext uri="{BB962C8B-B14F-4D97-AF65-F5344CB8AC3E}">
        <p14:creationId xmlns:p14="http://schemas.microsoft.com/office/powerpoint/2010/main" val="141056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dirty="0"/>
          </a:p>
        </p:txBody>
      </p:sp>
      <p:sp>
        <p:nvSpPr>
          <p:cNvPr id="4" name="Marcador de número de diapositiva 3"/>
          <p:cNvSpPr>
            <a:spLocks noGrp="1"/>
          </p:cNvSpPr>
          <p:nvPr>
            <p:ph type="sldNum" sz="quarter" idx="10"/>
          </p:nvPr>
        </p:nvSpPr>
        <p:spPr/>
        <p:txBody>
          <a:bodyPr/>
          <a:lstStyle/>
          <a:p>
            <a:fld id="{45BA492E-02F8-4442-BE85-19FD502DD1B5}" type="slidenum">
              <a:rPr lang="es-PE" smtClean="0"/>
              <a:t>5</a:t>
            </a:fld>
            <a:endParaRPr lang="es-PE"/>
          </a:p>
        </p:txBody>
      </p:sp>
    </p:spTree>
    <p:extLst>
      <p:ext uri="{BB962C8B-B14F-4D97-AF65-F5344CB8AC3E}">
        <p14:creationId xmlns:p14="http://schemas.microsoft.com/office/powerpoint/2010/main" val="3433813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PE" dirty="0"/>
          </a:p>
        </p:txBody>
      </p:sp>
      <p:sp>
        <p:nvSpPr>
          <p:cNvPr id="4" name="Marcador de número de diapositiva 3"/>
          <p:cNvSpPr>
            <a:spLocks noGrp="1"/>
          </p:cNvSpPr>
          <p:nvPr>
            <p:ph type="sldNum" sz="quarter" idx="10"/>
          </p:nvPr>
        </p:nvSpPr>
        <p:spPr/>
        <p:txBody>
          <a:bodyPr/>
          <a:lstStyle/>
          <a:p>
            <a:fld id="{45BA492E-02F8-4442-BE85-19FD502DD1B5}" type="slidenum">
              <a:rPr lang="es-PE" smtClean="0"/>
              <a:t>11</a:t>
            </a:fld>
            <a:endParaRPr lang="es-PE"/>
          </a:p>
        </p:txBody>
      </p:sp>
    </p:spTree>
    <p:extLst>
      <p:ext uri="{BB962C8B-B14F-4D97-AF65-F5344CB8AC3E}">
        <p14:creationId xmlns:p14="http://schemas.microsoft.com/office/powerpoint/2010/main" val="1764870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p>
            <a:fld id="{AF6587DC-C488-47C5-A7C3-F6D443831830}" type="datetimeFigureOut">
              <a:rPr lang="es-PE" smtClean="0"/>
              <a:t>25/07/2015</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36C84548-B5F3-4EBD-AAD6-5AFF3508DFC8}" type="slidenum">
              <a:rPr lang="es-PE" smtClean="0"/>
              <a:t>‹Nº›</a:t>
            </a:fld>
            <a:endParaRPr lang="es-PE"/>
          </a:p>
        </p:txBody>
      </p:sp>
    </p:spTree>
    <p:extLst>
      <p:ext uri="{BB962C8B-B14F-4D97-AF65-F5344CB8AC3E}">
        <p14:creationId xmlns:p14="http://schemas.microsoft.com/office/powerpoint/2010/main" val="345136117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fld id="{AF6587DC-C488-47C5-A7C3-F6D443831830}" type="datetimeFigureOut">
              <a:rPr lang="es-PE" smtClean="0"/>
              <a:t>25/07/2015</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36C84548-B5F3-4EBD-AAD6-5AFF3508DFC8}" type="slidenum">
              <a:rPr lang="es-PE" smtClean="0"/>
              <a:t>‹Nº›</a:t>
            </a:fld>
            <a:endParaRPr lang="es-PE"/>
          </a:p>
        </p:txBody>
      </p:sp>
    </p:spTree>
    <p:extLst>
      <p:ext uri="{BB962C8B-B14F-4D97-AF65-F5344CB8AC3E}">
        <p14:creationId xmlns:p14="http://schemas.microsoft.com/office/powerpoint/2010/main" val="342532938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fld id="{AF6587DC-C488-47C5-A7C3-F6D443831830}" type="datetimeFigureOut">
              <a:rPr lang="es-PE" smtClean="0"/>
              <a:t>25/07/2015</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36C84548-B5F3-4EBD-AAD6-5AFF3508DFC8}" type="slidenum">
              <a:rPr lang="es-PE" smtClean="0"/>
              <a:t>‹Nº›</a:t>
            </a:fld>
            <a:endParaRPr lang="es-PE"/>
          </a:p>
        </p:txBody>
      </p:sp>
    </p:spTree>
    <p:extLst>
      <p:ext uri="{BB962C8B-B14F-4D97-AF65-F5344CB8AC3E}">
        <p14:creationId xmlns:p14="http://schemas.microsoft.com/office/powerpoint/2010/main" val="7804509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p>
            <a:fld id="{AF6587DC-C488-47C5-A7C3-F6D443831830}" type="datetimeFigureOut">
              <a:rPr lang="es-PE" smtClean="0"/>
              <a:t>25/07/2015</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36C84548-B5F3-4EBD-AAD6-5AFF3508DFC8}" type="slidenum">
              <a:rPr lang="es-PE" smtClean="0"/>
              <a:t>‹Nº›</a:t>
            </a:fld>
            <a:endParaRPr lang="es-PE"/>
          </a:p>
        </p:txBody>
      </p:sp>
    </p:spTree>
    <p:extLst>
      <p:ext uri="{BB962C8B-B14F-4D97-AF65-F5344CB8AC3E}">
        <p14:creationId xmlns:p14="http://schemas.microsoft.com/office/powerpoint/2010/main" val="71273214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F6587DC-C488-47C5-A7C3-F6D443831830}" type="datetimeFigureOut">
              <a:rPr lang="es-PE" smtClean="0"/>
              <a:t>25/07/2015</a:t>
            </a:fld>
            <a:endParaRPr lang="es-PE"/>
          </a:p>
        </p:txBody>
      </p:sp>
      <p:sp>
        <p:nvSpPr>
          <p:cNvPr id="5" name="4 Marcador de pie de página"/>
          <p:cNvSpPr>
            <a:spLocks noGrp="1"/>
          </p:cNvSpPr>
          <p:nvPr>
            <p:ph type="ftr" sz="quarter" idx="11"/>
          </p:nvPr>
        </p:nvSpPr>
        <p:spPr/>
        <p:txBody>
          <a:bodyPr/>
          <a:lstStyle/>
          <a:p>
            <a:endParaRPr lang="es-PE"/>
          </a:p>
        </p:txBody>
      </p:sp>
      <p:sp>
        <p:nvSpPr>
          <p:cNvPr id="6" name="5 Marcador de número de diapositiva"/>
          <p:cNvSpPr>
            <a:spLocks noGrp="1"/>
          </p:cNvSpPr>
          <p:nvPr>
            <p:ph type="sldNum" sz="quarter" idx="12"/>
          </p:nvPr>
        </p:nvSpPr>
        <p:spPr/>
        <p:txBody>
          <a:bodyPr/>
          <a:lstStyle/>
          <a:p>
            <a:fld id="{36C84548-B5F3-4EBD-AAD6-5AFF3508DFC8}" type="slidenum">
              <a:rPr lang="es-PE" smtClean="0"/>
              <a:t>‹Nº›</a:t>
            </a:fld>
            <a:endParaRPr lang="es-PE"/>
          </a:p>
        </p:txBody>
      </p:sp>
    </p:spTree>
    <p:extLst>
      <p:ext uri="{BB962C8B-B14F-4D97-AF65-F5344CB8AC3E}">
        <p14:creationId xmlns:p14="http://schemas.microsoft.com/office/powerpoint/2010/main" val="88082680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fecha"/>
          <p:cNvSpPr>
            <a:spLocks noGrp="1"/>
          </p:cNvSpPr>
          <p:nvPr>
            <p:ph type="dt" sz="half" idx="10"/>
          </p:nvPr>
        </p:nvSpPr>
        <p:spPr/>
        <p:txBody>
          <a:bodyPr/>
          <a:lstStyle/>
          <a:p>
            <a:fld id="{AF6587DC-C488-47C5-A7C3-F6D443831830}" type="datetimeFigureOut">
              <a:rPr lang="es-PE" smtClean="0"/>
              <a:t>25/07/2015</a:t>
            </a:fld>
            <a:endParaRPr lang="es-PE"/>
          </a:p>
        </p:txBody>
      </p:sp>
      <p:sp>
        <p:nvSpPr>
          <p:cNvPr id="6" name="5 Marcador de pie de página"/>
          <p:cNvSpPr>
            <a:spLocks noGrp="1"/>
          </p:cNvSpPr>
          <p:nvPr>
            <p:ph type="ftr" sz="quarter" idx="11"/>
          </p:nvPr>
        </p:nvSpPr>
        <p:spPr/>
        <p:txBody>
          <a:bodyPr/>
          <a:lstStyle/>
          <a:p>
            <a:endParaRPr lang="es-PE"/>
          </a:p>
        </p:txBody>
      </p:sp>
      <p:sp>
        <p:nvSpPr>
          <p:cNvPr id="7" name="6 Marcador de número de diapositiva"/>
          <p:cNvSpPr>
            <a:spLocks noGrp="1"/>
          </p:cNvSpPr>
          <p:nvPr>
            <p:ph type="sldNum" sz="quarter" idx="12"/>
          </p:nvPr>
        </p:nvSpPr>
        <p:spPr/>
        <p:txBody>
          <a:bodyPr/>
          <a:lstStyle/>
          <a:p>
            <a:fld id="{36C84548-B5F3-4EBD-AAD6-5AFF3508DFC8}" type="slidenum">
              <a:rPr lang="es-PE" smtClean="0"/>
              <a:t>‹Nº›</a:t>
            </a:fld>
            <a:endParaRPr lang="es-PE"/>
          </a:p>
        </p:txBody>
      </p:sp>
    </p:spTree>
    <p:extLst>
      <p:ext uri="{BB962C8B-B14F-4D97-AF65-F5344CB8AC3E}">
        <p14:creationId xmlns:p14="http://schemas.microsoft.com/office/powerpoint/2010/main" val="230814927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p:txBody>
          <a:bodyPr/>
          <a:lstStyle/>
          <a:p>
            <a:fld id="{AF6587DC-C488-47C5-A7C3-F6D443831830}" type="datetimeFigureOut">
              <a:rPr lang="es-PE" smtClean="0"/>
              <a:t>25/07/2015</a:t>
            </a:fld>
            <a:endParaRPr lang="es-PE"/>
          </a:p>
        </p:txBody>
      </p:sp>
      <p:sp>
        <p:nvSpPr>
          <p:cNvPr id="8" name="7 Marcador de pie de página"/>
          <p:cNvSpPr>
            <a:spLocks noGrp="1"/>
          </p:cNvSpPr>
          <p:nvPr>
            <p:ph type="ftr" sz="quarter" idx="11"/>
          </p:nvPr>
        </p:nvSpPr>
        <p:spPr/>
        <p:txBody>
          <a:bodyPr/>
          <a:lstStyle/>
          <a:p>
            <a:endParaRPr lang="es-PE"/>
          </a:p>
        </p:txBody>
      </p:sp>
      <p:sp>
        <p:nvSpPr>
          <p:cNvPr id="9" name="8 Marcador de número de diapositiva"/>
          <p:cNvSpPr>
            <a:spLocks noGrp="1"/>
          </p:cNvSpPr>
          <p:nvPr>
            <p:ph type="sldNum" sz="quarter" idx="12"/>
          </p:nvPr>
        </p:nvSpPr>
        <p:spPr/>
        <p:txBody>
          <a:bodyPr/>
          <a:lstStyle/>
          <a:p>
            <a:fld id="{36C84548-B5F3-4EBD-AAD6-5AFF3508DFC8}" type="slidenum">
              <a:rPr lang="es-PE" smtClean="0"/>
              <a:t>‹Nº›</a:t>
            </a:fld>
            <a:endParaRPr lang="es-PE"/>
          </a:p>
        </p:txBody>
      </p:sp>
    </p:spTree>
    <p:extLst>
      <p:ext uri="{BB962C8B-B14F-4D97-AF65-F5344CB8AC3E}">
        <p14:creationId xmlns:p14="http://schemas.microsoft.com/office/powerpoint/2010/main" val="197531114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fecha"/>
          <p:cNvSpPr>
            <a:spLocks noGrp="1"/>
          </p:cNvSpPr>
          <p:nvPr>
            <p:ph type="dt" sz="half" idx="10"/>
          </p:nvPr>
        </p:nvSpPr>
        <p:spPr/>
        <p:txBody>
          <a:bodyPr/>
          <a:lstStyle/>
          <a:p>
            <a:fld id="{AF6587DC-C488-47C5-A7C3-F6D443831830}" type="datetimeFigureOut">
              <a:rPr lang="es-PE" smtClean="0"/>
              <a:t>25/07/2015</a:t>
            </a:fld>
            <a:endParaRPr lang="es-PE"/>
          </a:p>
        </p:txBody>
      </p:sp>
      <p:sp>
        <p:nvSpPr>
          <p:cNvPr id="4" name="3 Marcador de pie de página"/>
          <p:cNvSpPr>
            <a:spLocks noGrp="1"/>
          </p:cNvSpPr>
          <p:nvPr>
            <p:ph type="ftr" sz="quarter" idx="11"/>
          </p:nvPr>
        </p:nvSpPr>
        <p:spPr/>
        <p:txBody>
          <a:bodyPr/>
          <a:lstStyle/>
          <a:p>
            <a:endParaRPr lang="es-PE"/>
          </a:p>
        </p:txBody>
      </p:sp>
      <p:sp>
        <p:nvSpPr>
          <p:cNvPr id="5" name="4 Marcador de número de diapositiva"/>
          <p:cNvSpPr>
            <a:spLocks noGrp="1"/>
          </p:cNvSpPr>
          <p:nvPr>
            <p:ph type="sldNum" sz="quarter" idx="12"/>
          </p:nvPr>
        </p:nvSpPr>
        <p:spPr/>
        <p:txBody>
          <a:bodyPr/>
          <a:lstStyle/>
          <a:p>
            <a:fld id="{36C84548-B5F3-4EBD-AAD6-5AFF3508DFC8}" type="slidenum">
              <a:rPr lang="es-PE" smtClean="0"/>
              <a:t>‹Nº›</a:t>
            </a:fld>
            <a:endParaRPr lang="es-PE"/>
          </a:p>
        </p:txBody>
      </p:sp>
    </p:spTree>
    <p:extLst>
      <p:ext uri="{BB962C8B-B14F-4D97-AF65-F5344CB8AC3E}">
        <p14:creationId xmlns:p14="http://schemas.microsoft.com/office/powerpoint/2010/main" val="387468850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F6587DC-C488-47C5-A7C3-F6D443831830}" type="datetimeFigureOut">
              <a:rPr lang="es-PE" smtClean="0"/>
              <a:t>25/07/2015</a:t>
            </a:fld>
            <a:endParaRPr lang="es-PE"/>
          </a:p>
        </p:txBody>
      </p:sp>
      <p:sp>
        <p:nvSpPr>
          <p:cNvPr id="3" name="2 Marcador de pie de página"/>
          <p:cNvSpPr>
            <a:spLocks noGrp="1"/>
          </p:cNvSpPr>
          <p:nvPr>
            <p:ph type="ftr" sz="quarter" idx="11"/>
          </p:nvPr>
        </p:nvSpPr>
        <p:spPr/>
        <p:txBody>
          <a:bodyPr/>
          <a:lstStyle/>
          <a:p>
            <a:endParaRPr lang="es-PE"/>
          </a:p>
        </p:txBody>
      </p:sp>
      <p:sp>
        <p:nvSpPr>
          <p:cNvPr id="4" name="3 Marcador de número de diapositiva"/>
          <p:cNvSpPr>
            <a:spLocks noGrp="1"/>
          </p:cNvSpPr>
          <p:nvPr>
            <p:ph type="sldNum" sz="quarter" idx="12"/>
          </p:nvPr>
        </p:nvSpPr>
        <p:spPr/>
        <p:txBody>
          <a:bodyPr/>
          <a:lstStyle/>
          <a:p>
            <a:fld id="{36C84548-B5F3-4EBD-AAD6-5AFF3508DFC8}" type="slidenum">
              <a:rPr lang="es-PE" smtClean="0"/>
              <a:t>‹Nº›</a:t>
            </a:fld>
            <a:endParaRPr lang="es-PE"/>
          </a:p>
        </p:txBody>
      </p:sp>
    </p:spTree>
    <p:extLst>
      <p:ext uri="{BB962C8B-B14F-4D97-AF65-F5344CB8AC3E}">
        <p14:creationId xmlns:p14="http://schemas.microsoft.com/office/powerpoint/2010/main" val="305974558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F6587DC-C488-47C5-A7C3-F6D443831830}" type="datetimeFigureOut">
              <a:rPr lang="es-PE" smtClean="0"/>
              <a:t>25/07/2015</a:t>
            </a:fld>
            <a:endParaRPr lang="es-PE"/>
          </a:p>
        </p:txBody>
      </p:sp>
      <p:sp>
        <p:nvSpPr>
          <p:cNvPr id="6" name="5 Marcador de pie de página"/>
          <p:cNvSpPr>
            <a:spLocks noGrp="1"/>
          </p:cNvSpPr>
          <p:nvPr>
            <p:ph type="ftr" sz="quarter" idx="11"/>
          </p:nvPr>
        </p:nvSpPr>
        <p:spPr/>
        <p:txBody>
          <a:bodyPr/>
          <a:lstStyle/>
          <a:p>
            <a:endParaRPr lang="es-PE"/>
          </a:p>
        </p:txBody>
      </p:sp>
      <p:sp>
        <p:nvSpPr>
          <p:cNvPr id="7" name="6 Marcador de número de diapositiva"/>
          <p:cNvSpPr>
            <a:spLocks noGrp="1"/>
          </p:cNvSpPr>
          <p:nvPr>
            <p:ph type="sldNum" sz="quarter" idx="12"/>
          </p:nvPr>
        </p:nvSpPr>
        <p:spPr/>
        <p:txBody>
          <a:bodyPr/>
          <a:lstStyle/>
          <a:p>
            <a:fld id="{36C84548-B5F3-4EBD-AAD6-5AFF3508DFC8}" type="slidenum">
              <a:rPr lang="es-PE" smtClean="0"/>
              <a:t>‹Nº›</a:t>
            </a:fld>
            <a:endParaRPr lang="es-PE"/>
          </a:p>
        </p:txBody>
      </p:sp>
    </p:spTree>
    <p:extLst>
      <p:ext uri="{BB962C8B-B14F-4D97-AF65-F5344CB8AC3E}">
        <p14:creationId xmlns:p14="http://schemas.microsoft.com/office/powerpoint/2010/main" val="314559365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F6587DC-C488-47C5-A7C3-F6D443831830}" type="datetimeFigureOut">
              <a:rPr lang="es-PE" smtClean="0"/>
              <a:t>25/07/2015</a:t>
            </a:fld>
            <a:endParaRPr lang="es-PE"/>
          </a:p>
        </p:txBody>
      </p:sp>
      <p:sp>
        <p:nvSpPr>
          <p:cNvPr id="6" name="5 Marcador de pie de página"/>
          <p:cNvSpPr>
            <a:spLocks noGrp="1"/>
          </p:cNvSpPr>
          <p:nvPr>
            <p:ph type="ftr" sz="quarter" idx="11"/>
          </p:nvPr>
        </p:nvSpPr>
        <p:spPr/>
        <p:txBody>
          <a:bodyPr/>
          <a:lstStyle/>
          <a:p>
            <a:endParaRPr lang="es-PE"/>
          </a:p>
        </p:txBody>
      </p:sp>
      <p:sp>
        <p:nvSpPr>
          <p:cNvPr id="7" name="6 Marcador de número de diapositiva"/>
          <p:cNvSpPr>
            <a:spLocks noGrp="1"/>
          </p:cNvSpPr>
          <p:nvPr>
            <p:ph type="sldNum" sz="quarter" idx="12"/>
          </p:nvPr>
        </p:nvSpPr>
        <p:spPr/>
        <p:txBody>
          <a:bodyPr/>
          <a:lstStyle/>
          <a:p>
            <a:fld id="{36C84548-B5F3-4EBD-AAD6-5AFF3508DFC8}" type="slidenum">
              <a:rPr lang="es-PE" smtClean="0"/>
              <a:t>‹Nº›</a:t>
            </a:fld>
            <a:endParaRPr lang="es-PE"/>
          </a:p>
        </p:txBody>
      </p:sp>
    </p:spTree>
    <p:extLst>
      <p:ext uri="{BB962C8B-B14F-4D97-AF65-F5344CB8AC3E}">
        <p14:creationId xmlns:p14="http://schemas.microsoft.com/office/powerpoint/2010/main" val="404324201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6587DC-C488-47C5-A7C3-F6D443831830}" type="datetimeFigureOut">
              <a:rPr lang="es-PE" smtClean="0"/>
              <a:t>25/07/2015</a:t>
            </a:fld>
            <a:endParaRPr lang="es-PE"/>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C84548-B5F3-4EBD-AAD6-5AFF3508DFC8}" type="slidenum">
              <a:rPr lang="es-PE" smtClean="0"/>
              <a:t>‹Nº›</a:t>
            </a:fld>
            <a:endParaRPr lang="es-PE"/>
          </a:p>
        </p:txBody>
      </p:sp>
    </p:spTree>
    <p:extLst>
      <p:ext uri="{BB962C8B-B14F-4D97-AF65-F5344CB8AC3E}">
        <p14:creationId xmlns:p14="http://schemas.microsoft.com/office/powerpoint/2010/main" val="26994331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hyperlink" Target="http://www.josematias.pt/temastecnodid.htm"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https://www.google.com.pe/url?sa=i&amp;rct=j&amp;q=&amp;esrc=s&amp;frm=1&amp;source=images&amp;cd=&amp;cad=rja&amp;uact=8&amp;ved=0CAcQjRxqFQoTCI6QhZPri8YCFUjNgAod9BMAUg&amp;url=https://revolucion-industrial.wikispaces.com/INDICADORES+DE+EVALUACI%C3%93N&amp;ei=GrJ7VY6bEMiagwT0p4CQBQ&amp;psig=AFQjCNEAeYuppOzEYANXD3x0u-hGb2JXew&amp;ust=1434255285412958" TargetMode="Externa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www.google.com.pe/url?sa=i&amp;rct=j&amp;q=&amp;esrc=s&amp;frm=1&amp;source=images&amp;cd=&amp;cad=rja&amp;uact=8&amp;ved=0CAcQjRxqFQoTCJfTis-SjsYCFYK3gAod_SwAWw&amp;url=http://www.tabascohoy.com/2/notas/?ID=249091&amp;ei=7Od8VZetJ4LvggT92YDYBQ&amp;bvm=bv.95515949,d.eXY&amp;psig=AFQjCNGauHFoV0YMlnO1YWZWWeqhGYHIQg&amp;ust=1434334938315947"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http://www.gifmania.com/Gif-Animados-Personas/Imagenes-Ninos/Familia/"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755576" y="116632"/>
            <a:ext cx="7422458" cy="136815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PE" sz="3200" dirty="0" smtClean="0"/>
              <a:t>¿CÓMO SE FORMULA LA SITUACIÓN SIGNIFICATIVA?</a:t>
            </a:r>
          </a:p>
          <a:p>
            <a:pPr algn="ctr"/>
            <a:endParaRPr lang="es-PE" dirty="0"/>
          </a:p>
        </p:txBody>
      </p:sp>
      <p:pic>
        <p:nvPicPr>
          <p:cNvPr id="7" name="Picture 43" descr="http://www.josematias.pt/TemasTecnodid/computador2.gif">
            <a:hlinkClick r:id="rId2"/>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1772816"/>
            <a:ext cx="4428227" cy="44282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624455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504056"/>
          </a:xfrm>
        </p:spPr>
        <p:txBody>
          <a:bodyPr>
            <a:normAutofit fontScale="90000"/>
          </a:bodyPr>
          <a:lstStyle/>
          <a:p>
            <a:r>
              <a:rPr lang="es-PE" sz="2800" dirty="0" smtClean="0"/>
              <a:t>EJEMPLOS DE SITUACIÓN SIGNIFICATIVA</a:t>
            </a:r>
            <a:endParaRPr lang="es-PE" sz="2800" dirty="0"/>
          </a:p>
        </p:txBody>
      </p:sp>
      <p:sp>
        <p:nvSpPr>
          <p:cNvPr id="4" name="3 Rectángulo"/>
          <p:cNvSpPr/>
          <p:nvPr/>
        </p:nvSpPr>
        <p:spPr>
          <a:xfrm>
            <a:off x="539552" y="1196752"/>
            <a:ext cx="8280920" cy="252028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just"/>
            <a:endParaRPr lang="es-PE" dirty="0" smtClean="0"/>
          </a:p>
          <a:p>
            <a:pPr algn="just"/>
            <a:endParaRPr lang="es-PE" dirty="0"/>
          </a:p>
          <a:p>
            <a:pPr algn="just"/>
            <a:endParaRPr lang="es-PE" dirty="0" smtClean="0"/>
          </a:p>
          <a:p>
            <a:pPr algn="just"/>
            <a:endParaRPr lang="es-PE" dirty="0"/>
          </a:p>
          <a:p>
            <a:pPr algn="just"/>
            <a:endParaRPr lang="es-PE" dirty="0" smtClean="0"/>
          </a:p>
          <a:p>
            <a:pPr algn="just"/>
            <a:endParaRPr lang="es-PE" dirty="0"/>
          </a:p>
          <a:p>
            <a:pPr algn="just"/>
            <a:endParaRPr lang="es-PE" dirty="0" smtClean="0"/>
          </a:p>
          <a:p>
            <a:pPr algn="just"/>
            <a:endParaRPr lang="es-PE" dirty="0"/>
          </a:p>
          <a:p>
            <a:pPr algn="just"/>
            <a:endParaRPr lang="es-PE" dirty="0" smtClean="0"/>
          </a:p>
          <a:p>
            <a:pPr algn="just"/>
            <a:r>
              <a:rPr lang="es-PE" dirty="0" smtClean="0"/>
              <a:t>Los padres de familia del………       generalmente venden sus productos agrícolas y otros productos alimenticios  de origen animal para comprar productos industrializados que no tienen valor nutritivo suficiente para el desarrollo integral de sus hijos. Por lo que hemos visto conveniente realizar  acciones de investigación y de orientación para preparar platos con comida balanceada utilizando productos de la zona, así mismo los estudiantes realizarán textos estadísticos.</a:t>
            </a:r>
          </a:p>
          <a:p>
            <a:pPr algn="just"/>
            <a:endParaRPr lang="es-PE" dirty="0"/>
          </a:p>
          <a:p>
            <a:pPr algn="just"/>
            <a:endParaRPr lang="es-PE" dirty="0" smtClean="0"/>
          </a:p>
          <a:p>
            <a:pPr algn="just"/>
            <a:endParaRPr lang="es-PE" dirty="0"/>
          </a:p>
          <a:p>
            <a:pPr algn="just"/>
            <a:endParaRPr lang="es-PE" dirty="0" smtClean="0"/>
          </a:p>
          <a:p>
            <a:pPr algn="just"/>
            <a:endParaRPr lang="es-PE" dirty="0"/>
          </a:p>
          <a:p>
            <a:pPr algn="just"/>
            <a:endParaRPr lang="es-PE" dirty="0" smtClean="0"/>
          </a:p>
          <a:p>
            <a:pPr algn="just"/>
            <a:endParaRPr lang="es-PE" dirty="0"/>
          </a:p>
          <a:p>
            <a:pPr algn="just"/>
            <a:endParaRPr lang="es-PE" dirty="0" smtClean="0"/>
          </a:p>
          <a:p>
            <a:pPr algn="just"/>
            <a:endParaRPr lang="es-PE" dirty="0"/>
          </a:p>
        </p:txBody>
      </p:sp>
      <p:pic>
        <p:nvPicPr>
          <p:cNvPr id="7" name="Picture 32" descr="https://revolucion-industrial.wikispaces.com/file/view/b.gif/358411640/127x177/b.gif">
            <a:hlinkClick r:id="rId2"/>
          </p:cNvPr>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270" y="147713"/>
            <a:ext cx="766516" cy="104903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tuxchi.iztacala.unam.mx/cuaed/comunitaria/unidad3/images/piramide.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55751" y="3933056"/>
            <a:ext cx="3848522" cy="2727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514036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COMPAQ\Pictures\FOTOS 28 ABRIL 2015\123___04\IMG_0775.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188640"/>
            <a:ext cx="7871884" cy="6048648"/>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683568" y="332656"/>
            <a:ext cx="4104456" cy="1080120"/>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s-PE" sz="3600" b="1" dirty="0" smtClean="0"/>
              <a:t>GRACIAS, AMIGOS</a:t>
            </a:r>
            <a:endParaRPr lang="es-PE" sz="3600" b="1" dirty="0"/>
          </a:p>
        </p:txBody>
      </p:sp>
    </p:spTree>
    <p:extLst>
      <p:ext uri="{BB962C8B-B14F-4D97-AF65-F5344CB8AC3E}">
        <p14:creationId xmlns:p14="http://schemas.microsoft.com/office/powerpoint/2010/main" val="19491851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692348" y="417833"/>
            <a:ext cx="3527724" cy="80096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PE" dirty="0" smtClean="0"/>
              <a:t>Elaboramos álbumes para valorar nuestro Patrimonio Cultural.</a:t>
            </a:r>
            <a:endParaRPr lang="es-PE" dirty="0"/>
          </a:p>
        </p:txBody>
      </p:sp>
      <p:sp>
        <p:nvSpPr>
          <p:cNvPr id="5" name="4 Rectángulo"/>
          <p:cNvSpPr/>
          <p:nvPr/>
        </p:nvSpPr>
        <p:spPr>
          <a:xfrm>
            <a:off x="1835696" y="1412776"/>
            <a:ext cx="3672408" cy="3757107"/>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endParaRPr lang="es-PE" dirty="0"/>
          </a:p>
          <a:p>
            <a:pPr algn="just"/>
            <a:r>
              <a:rPr lang="es-PE" sz="1600" b="1" i="1" dirty="0">
                <a:solidFill>
                  <a:srgbClr val="00B050"/>
                </a:solidFill>
              </a:rPr>
              <a:t>En la provincia de </a:t>
            </a:r>
            <a:r>
              <a:rPr lang="es-PE" sz="1600" b="1" i="1" dirty="0" smtClean="0">
                <a:solidFill>
                  <a:srgbClr val="00B050"/>
                </a:solidFill>
              </a:rPr>
              <a:t>Cajamarca </a:t>
            </a:r>
            <a:r>
              <a:rPr lang="es-PE" sz="1600" b="1" i="1" dirty="0">
                <a:solidFill>
                  <a:srgbClr val="00B050"/>
                </a:solidFill>
              </a:rPr>
              <a:t>existen diversos </a:t>
            </a:r>
            <a:r>
              <a:rPr lang="es-PE" sz="1600" b="1" i="1" dirty="0" smtClean="0">
                <a:solidFill>
                  <a:srgbClr val="00B050"/>
                </a:solidFill>
              </a:rPr>
              <a:t> </a:t>
            </a:r>
            <a:r>
              <a:rPr lang="es-PE" sz="1600" b="1" i="1" dirty="0">
                <a:solidFill>
                  <a:srgbClr val="00B050"/>
                </a:solidFill>
              </a:rPr>
              <a:t>centros arqueológicos </a:t>
            </a:r>
            <a:r>
              <a:rPr lang="es-PE" sz="1600" b="1" dirty="0"/>
              <a:t>que evidencian nuestro legado cultural, </a:t>
            </a:r>
            <a:r>
              <a:rPr lang="es-PE" sz="1600" b="1" i="1" dirty="0"/>
              <a:t>los mismos que </a:t>
            </a:r>
            <a:r>
              <a:rPr lang="es-PE" sz="1600" b="1" i="1" dirty="0">
                <a:solidFill>
                  <a:srgbClr val="00B0F0"/>
                </a:solidFill>
              </a:rPr>
              <a:t>son poco conocidos por la población </a:t>
            </a:r>
            <a:r>
              <a:rPr lang="es-PE" sz="1600" b="1" i="1" dirty="0" smtClean="0">
                <a:solidFill>
                  <a:srgbClr val="00B0F0"/>
                </a:solidFill>
              </a:rPr>
              <a:t>cajamarquina.</a:t>
            </a:r>
          </a:p>
          <a:p>
            <a:pPr algn="just"/>
            <a:endParaRPr lang="es-PE" sz="2000" dirty="0"/>
          </a:p>
          <a:p>
            <a:pPr algn="just"/>
            <a:r>
              <a:rPr lang="es-PE" sz="1600" b="1" dirty="0">
                <a:solidFill>
                  <a:srgbClr val="7030A0"/>
                </a:solidFill>
              </a:rPr>
              <a:t>Siendo consciente que es propicio desarrollar </a:t>
            </a:r>
            <a:r>
              <a:rPr lang="es-PE" sz="1600" b="1" dirty="0" smtClean="0">
                <a:solidFill>
                  <a:srgbClr val="7030A0"/>
                </a:solidFill>
              </a:rPr>
              <a:t>en nuestros estudiantes la </a:t>
            </a:r>
            <a:r>
              <a:rPr lang="es-PE" sz="1600" b="1" dirty="0">
                <a:solidFill>
                  <a:srgbClr val="7030A0"/>
                </a:solidFill>
              </a:rPr>
              <a:t>identidad </a:t>
            </a:r>
            <a:r>
              <a:rPr lang="es-PE" sz="1600" b="1" dirty="0" smtClean="0">
                <a:solidFill>
                  <a:srgbClr val="7030A0"/>
                </a:solidFill>
              </a:rPr>
              <a:t>y la valoración de </a:t>
            </a:r>
            <a:r>
              <a:rPr lang="es-PE" sz="1600" b="1" dirty="0">
                <a:solidFill>
                  <a:srgbClr val="7030A0"/>
                </a:solidFill>
              </a:rPr>
              <a:t>nuestro patrimonio </a:t>
            </a:r>
            <a:r>
              <a:rPr lang="es-PE" sz="1600" b="1" dirty="0" smtClean="0">
                <a:solidFill>
                  <a:srgbClr val="7030A0"/>
                </a:solidFill>
              </a:rPr>
              <a:t>cultural, hemos </a:t>
            </a:r>
            <a:r>
              <a:rPr lang="es-PE" sz="1600" b="1" dirty="0">
                <a:solidFill>
                  <a:srgbClr val="7030A0"/>
                </a:solidFill>
              </a:rPr>
              <a:t>creído conveniente conocer y difundir la existencia de nuestro </a:t>
            </a:r>
            <a:r>
              <a:rPr lang="es-PE" sz="1600" b="1" dirty="0" smtClean="0">
                <a:solidFill>
                  <a:srgbClr val="7030A0"/>
                </a:solidFill>
              </a:rPr>
              <a:t>legado </a:t>
            </a:r>
            <a:r>
              <a:rPr lang="es-PE" sz="1600" b="1" dirty="0">
                <a:solidFill>
                  <a:srgbClr val="7030A0"/>
                </a:solidFill>
              </a:rPr>
              <a:t>cultural </a:t>
            </a:r>
            <a:r>
              <a:rPr lang="es-PE" sz="1600" b="1" dirty="0" smtClean="0">
                <a:solidFill>
                  <a:srgbClr val="7030A0"/>
                </a:solidFill>
              </a:rPr>
              <a:t>cajamarquino </a:t>
            </a:r>
            <a:r>
              <a:rPr lang="es-PE" sz="1600" b="1" dirty="0">
                <a:solidFill>
                  <a:srgbClr val="7030A0"/>
                </a:solidFill>
              </a:rPr>
              <a:t>con el fin de </a:t>
            </a:r>
            <a:r>
              <a:rPr lang="es-PE" sz="1600" b="1" dirty="0" smtClean="0">
                <a:solidFill>
                  <a:srgbClr val="7030A0"/>
                </a:solidFill>
              </a:rPr>
              <a:t>difundirlo, </a:t>
            </a:r>
            <a:r>
              <a:rPr lang="es-PE" sz="1600" b="1" dirty="0">
                <a:solidFill>
                  <a:srgbClr val="7030A0"/>
                </a:solidFill>
              </a:rPr>
              <a:t>elaborando álbumes y </a:t>
            </a:r>
            <a:r>
              <a:rPr lang="es-PE" sz="1600" b="1" dirty="0" smtClean="0">
                <a:solidFill>
                  <a:srgbClr val="7030A0"/>
                </a:solidFill>
              </a:rPr>
              <a:t>ceramios</a:t>
            </a:r>
            <a:r>
              <a:rPr lang="es-PE" sz="1400" b="1" dirty="0" smtClean="0">
                <a:solidFill>
                  <a:srgbClr val="7030A0"/>
                </a:solidFill>
              </a:rPr>
              <a:t>. </a:t>
            </a:r>
            <a:endParaRPr lang="es-PE" sz="1400" b="1" i="1" dirty="0" smtClean="0">
              <a:solidFill>
                <a:srgbClr val="7030A0"/>
              </a:solidFill>
            </a:endParaRPr>
          </a:p>
          <a:p>
            <a:pPr algn="just"/>
            <a:endParaRPr lang="es-PE" b="1" i="1" dirty="0"/>
          </a:p>
          <a:p>
            <a:endParaRPr lang="es-PE" dirty="0"/>
          </a:p>
        </p:txBody>
      </p:sp>
      <p:sp>
        <p:nvSpPr>
          <p:cNvPr id="6" name="5 Rectángulo"/>
          <p:cNvSpPr/>
          <p:nvPr/>
        </p:nvSpPr>
        <p:spPr>
          <a:xfrm>
            <a:off x="5983440" y="5540912"/>
            <a:ext cx="1468880" cy="1013384"/>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PE" sz="1200" b="1" dirty="0" smtClean="0"/>
              <a:t>Situaciones </a:t>
            </a:r>
            <a:r>
              <a:rPr lang="es-PE" sz="1200" b="1" dirty="0"/>
              <a:t>de aprendizaje </a:t>
            </a:r>
            <a:endParaRPr lang="es-PE" sz="1200" dirty="0"/>
          </a:p>
          <a:p>
            <a:r>
              <a:rPr lang="es-PE" sz="1200" b="1" dirty="0"/>
              <a:t>(Actividades </a:t>
            </a:r>
            <a:endParaRPr lang="es-PE" sz="1200" dirty="0"/>
          </a:p>
          <a:p>
            <a:r>
              <a:rPr lang="es-PE" sz="1200" b="1" dirty="0"/>
              <a:t>Significativas) </a:t>
            </a:r>
            <a:endParaRPr lang="es-PE" sz="1200" dirty="0"/>
          </a:p>
        </p:txBody>
      </p:sp>
      <p:sp>
        <p:nvSpPr>
          <p:cNvPr id="7" name="6 Rectángulo"/>
          <p:cNvSpPr/>
          <p:nvPr/>
        </p:nvSpPr>
        <p:spPr>
          <a:xfrm>
            <a:off x="5922708" y="3588591"/>
            <a:ext cx="1440160" cy="927049"/>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r>
              <a:rPr lang="es-PE" sz="1200" b="1" dirty="0" smtClean="0"/>
              <a:t>Reto</a:t>
            </a:r>
            <a:r>
              <a:rPr lang="es-PE" sz="1200" b="1" dirty="0"/>
              <a:t>, la solución </a:t>
            </a:r>
            <a:endParaRPr lang="es-PE" sz="1200" dirty="0"/>
          </a:p>
          <a:p>
            <a:r>
              <a:rPr lang="es-PE" sz="1200" b="1" dirty="0"/>
              <a:t>al problema / necesidad. </a:t>
            </a:r>
            <a:endParaRPr lang="es-PE" sz="1200" dirty="0"/>
          </a:p>
        </p:txBody>
      </p:sp>
      <p:sp>
        <p:nvSpPr>
          <p:cNvPr id="8" name="7 Rectángulo"/>
          <p:cNvSpPr/>
          <p:nvPr/>
        </p:nvSpPr>
        <p:spPr>
          <a:xfrm>
            <a:off x="5868144" y="2219438"/>
            <a:ext cx="1440160" cy="5258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es-PE" sz="1400" b="1" dirty="0" smtClean="0"/>
              <a:t>Problema </a:t>
            </a:r>
            <a:r>
              <a:rPr lang="es-PE" sz="1400" b="1" dirty="0"/>
              <a:t>/ </a:t>
            </a:r>
            <a:endParaRPr lang="es-PE" sz="1400" dirty="0"/>
          </a:p>
          <a:p>
            <a:r>
              <a:rPr lang="es-PE" sz="1400" b="1" dirty="0"/>
              <a:t>Necesidad </a:t>
            </a:r>
            <a:endParaRPr lang="es-PE" sz="1400" dirty="0"/>
          </a:p>
        </p:txBody>
      </p:sp>
      <p:sp>
        <p:nvSpPr>
          <p:cNvPr id="9" name="8 Rectángulo"/>
          <p:cNvSpPr/>
          <p:nvPr/>
        </p:nvSpPr>
        <p:spPr>
          <a:xfrm>
            <a:off x="5868144" y="1412776"/>
            <a:ext cx="1440160" cy="593477"/>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r>
              <a:rPr lang="es-PE" sz="1400" b="1" dirty="0" smtClean="0"/>
              <a:t>Situación </a:t>
            </a:r>
            <a:r>
              <a:rPr lang="es-PE" sz="1400" b="1" dirty="0"/>
              <a:t>de contexto. </a:t>
            </a:r>
            <a:endParaRPr lang="es-PE" sz="1400" dirty="0"/>
          </a:p>
        </p:txBody>
      </p:sp>
      <p:sp>
        <p:nvSpPr>
          <p:cNvPr id="10" name="9 Rectángulo"/>
          <p:cNvSpPr/>
          <p:nvPr/>
        </p:nvSpPr>
        <p:spPr>
          <a:xfrm>
            <a:off x="5724128" y="404664"/>
            <a:ext cx="1872208" cy="814133"/>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s-PE" sz="1200" b="1" dirty="0" smtClean="0"/>
              <a:t>Nombre </a:t>
            </a:r>
            <a:r>
              <a:rPr lang="es-PE" sz="1200" b="1" dirty="0"/>
              <a:t>de la </a:t>
            </a:r>
            <a:endParaRPr lang="es-PE" sz="1200" dirty="0"/>
          </a:p>
          <a:p>
            <a:r>
              <a:rPr lang="es-PE" sz="1200" b="1" dirty="0"/>
              <a:t>Unidad de Aprendizaje </a:t>
            </a:r>
            <a:endParaRPr lang="es-PE" sz="1200" dirty="0"/>
          </a:p>
        </p:txBody>
      </p:sp>
      <p:sp>
        <p:nvSpPr>
          <p:cNvPr id="11" name="10 Rectángulo"/>
          <p:cNvSpPr/>
          <p:nvPr/>
        </p:nvSpPr>
        <p:spPr>
          <a:xfrm flipH="1">
            <a:off x="8060666" y="188640"/>
            <a:ext cx="720080" cy="6425025"/>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PE" sz="1400" b="1" dirty="0" smtClean="0">
                <a:solidFill>
                  <a:schemeClr val="tx1"/>
                </a:solidFill>
              </a:rPr>
              <a:t>S</a:t>
            </a:r>
          </a:p>
          <a:p>
            <a:pPr algn="ctr"/>
            <a:r>
              <a:rPr lang="es-PE" sz="1400" b="1" dirty="0" smtClean="0">
                <a:solidFill>
                  <a:schemeClr val="tx1"/>
                </a:solidFill>
              </a:rPr>
              <a:t>I</a:t>
            </a:r>
          </a:p>
          <a:p>
            <a:pPr algn="ctr"/>
            <a:r>
              <a:rPr lang="es-PE" sz="1400" b="1" dirty="0" smtClean="0">
                <a:solidFill>
                  <a:schemeClr val="tx1"/>
                </a:solidFill>
              </a:rPr>
              <a:t>T</a:t>
            </a:r>
          </a:p>
          <a:p>
            <a:pPr algn="ctr"/>
            <a:r>
              <a:rPr lang="es-PE" sz="1400" b="1" dirty="0" smtClean="0">
                <a:solidFill>
                  <a:schemeClr val="tx1"/>
                </a:solidFill>
              </a:rPr>
              <a:t>U</a:t>
            </a:r>
          </a:p>
          <a:p>
            <a:pPr algn="ctr"/>
            <a:r>
              <a:rPr lang="es-PE" sz="1400" b="1" dirty="0" smtClean="0">
                <a:solidFill>
                  <a:schemeClr val="tx1"/>
                </a:solidFill>
              </a:rPr>
              <a:t>A</a:t>
            </a:r>
          </a:p>
          <a:p>
            <a:pPr algn="ctr"/>
            <a:r>
              <a:rPr lang="es-PE" sz="1400" b="1" dirty="0" smtClean="0">
                <a:solidFill>
                  <a:schemeClr val="tx1"/>
                </a:solidFill>
              </a:rPr>
              <a:t>C</a:t>
            </a:r>
          </a:p>
          <a:p>
            <a:pPr algn="ctr"/>
            <a:r>
              <a:rPr lang="es-PE" sz="1400" b="1" dirty="0" smtClean="0">
                <a:solidFill>
                  <a:schemeClr val="tx1"/>
                </a:solidFill>
              </a:rPr>
              <a:t>I</a:t>
            </a:r>
          </a:p>
          <a:p>
            <a:pPr algn="ctr"/>
            <a:r>
              <a:rPr lang="es-PE" sz="1400" b="1" dirty="0" smtClean="0">
                <a:solidFill>
                  <a:schemeClr val="tx1"/>
                </a:solidFill>
              </a:rPr>
              <a:t>Ó</a:t>
            </a:r>
          </a:p>
          <a:p>
            <a:pPr algn="ctr"/>
            <a:r>
              <a:rPr lang="es-PE" sz="1400" b="1" dirty="0" smtClean="0">
                <a:solidFill>
                  <a:schemeClr val="tx1"/>
                </a:solidFill>
              </a:rPr>
              <a:t>N</a:t>
            </a:r>
          </a:p>
          <a:p>
            <a:pPr algn="ctr"/>
            <a:endParaRPr lang="es-PE" sz="1400" b="1" dirty="0" smtClean="0">
              <a:solidFill>
                <a:schemeClr val="tx1"/>
              </a:solidFill>
            </a:endParaRPr>
          </a:p>
          <a:p>
            <a:pPr algn="ctr"/>
            <a:r>
              <a:rPr lang="es-PE" sz="1400" b="1" dirty="0" smtClean="0">
                <a:solidFill>
                  <a:schemeClr val="tx1"/>
                </a:solidFill>
              </a:rPr>
              <a:t>S</a:t>
            </a:r>
          </a:p>
          <a:p>
            <a:pPr algn="ctr"/>
            <a:r>
              <a:rPr lang="es-PE" sz="1400" b="1" dirty="0" smtClean="0">
                <a:solidFill>
                  <a:schemeClr val="tx1"/>
                </a:solidFill>
              </a:rPr>
              <a:t>I</a:t>
            </a:r>
          </a:p>
          <a:p>
            <a:pPr algn="ctr"/>
            <a:r>
              <a:rPr lang="es-PE" sz="1400" b="1" dirty="0" smtClean="0">
                <a:solidFill>
                  <a:schemeClr val="tx1"/>
                </a:solidFill>
              </a:rPr>
              <a:t>G</a:t>
            </a:r>
          </a:p>
          <a:p>
            <a:pPr algn="ctr"/>
            <a:r>
              <a:rPr lang="es-PE" sz="1400" b="1" dirty="0" smtClean="0">
                <a:solidFill>
                  <a:schemeClr val="tx1"/>
                </a:solidFill>
              </a:rPr>
              <a:t>N</a:t>
            </a:r>
          </a:p>
          <a:p>
            <a:pPr algn="ctr"/>
            <a:r>
              <a:rPr lang="es-PE" sz="1400" b="1" dirty="0" smtClean="0">
                <a:solidFill>
                  <a:schemeClr val="tx1"/>
                </a:solidFill>
              </a:rPr>
              <a:t>I</a:t>
            </a:r>
          </a:p>
          <a:p>
            <a:pPr algn="ctr"/>
            <a:r>
              <a:rPr lang="es-PE" sz="1400" b="1" dirty="0" smtClean="0">
                <a:solidFill>
                  <a:schemeClr val="tx1"/>
                </a:solidFill>
              </a:rPr>
              <a:t>F</a:t>
            </a:r>
          </a:p>
          <a:p>
            <a:pPr algn="ctr"/>
            <a:r>
              <a:rPr lang="es-PE" sz="1400" b="1" dirty="0" smtClean="0">
                <a:solidFill>
                  <a:schemeClr val="tx1"/>
                </a:solidFill>
              </a:rPr>
              <a:t>I</a:t>
            </a:r>
          </a:p>
          <a:p>
            <a:pPr algn="ctr"/>
            <a:r>
              <a:rPr lang="es-PE" sz="1400" b="1" dirty="0" smtClean="0">
                <a:solidFill>
                  <a:schemeClr val="tx1"/>
                </a:solidFill>
              </a:rPr>
              <a:t>C</a:t>
            </a:r>
          </a:p>
          <a:p>
            <a:pPr algn="ctr"/>
            <a:r>
              <a:rPr lang="es-PE" sz="1400" b="1" dirty="0" smtClean="0">
                <a:solidFill>
                  <a:schemeClr val="tx1"/>
                </a:solidFill>
              </a:rPr>
              <a:t>A</a:t>
            </a:r>
          </a:p>
          <a:p>
            <a:pPr algn="ctr"/>
            <a:r>
              <a:rPr lang="es-PE" sz="1400" b="1" dirty="0" smtClean="0">
                <a:solidFill>
                  <a:schemeClr val="tx1"/>
                </a:solidFill>
              </a:rPr>
              <a:t>T</a:t>
            </a:r>
          </a:p>
          <a:p>
            <a:pPr algn="ctr"/>
            <a:r>
              <a:rPr lang="es-PE" sz="1400" b="1" dirty="0" smtClean="0">
                <a:solidFill>
                  <a:schemeClr val="tx1"/>
                </a:solidFill>
              </a:rPr>
              <a:t>I</a:t>
            </a:r>
          </a:p>
          <a:p>
            <a:pPr algn="ctr"/>
            <a:r>
              <a:rPr lang="es-PE" sz="1400" b="1" dirty="0" smtClean="0">
                <a:solidFill>
                  <a:schemeClr val="tx1"/>
                </a:solidFill>
              </a:rPr>
              <a:t>V</a:t>
            </a:r>
          </a:p>
          <a:p>
            <a:pPr algn="ctr"/>
            <a:r>
              <a:rPr lang="es-PE" sz="1400" b="1" dirty="0" smtClean="0">
                <a:solidFill>
                  <a:schemeClr val="tx1"/>
                </a:solidFill>
              </a:rPr>
              <a:t>A</a:t>
            </a:r>
            <a:endParaRPr lang="es-PE" sz="1400" b="1" dirty="0">
              <a:solidFill>
                <a:schemeClr val="tx1"/>
              </a:solidFill>
            </a:endParaRPr>
          </a:p>
        </p:txBody>
      </p:sp>
      <p:sp>
        <p:nvSpPr>
          <p:cNvPr id="16" name="15 Proceso alternativo"/>
          <p:cNvSpPr/>
          <p:nvPr/>
        </p:nvSpPr>
        <p:spPr>
          <a:xfrm>
            <a:off x="2610116" y="5555241"/>
            <a:ext cx="1692188" cy="1051281"/>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200" b="1" dirty="0" smtClean="0"/>
              <a:t>1. «Indagamos sobre la existencia de nuestro patrimonio cultural» </a:t>
            </a:r>
            <a:endParaRPr lang="es-PE" sz="1200" dirty="0" smtClean="0"/>
          </a:p>
          <a:p>
            <a:pPr algn="ctr"/>
            <a:endParaRPr lang="es-PE" dirty="0"/>
          </a:p>
        </p:txBody>
      </p:sp>
      <p:sp>
        <p:nvSpPr>
          <p:cNvPr id="17" name="16 Proceso alternativo"/>
          <p:cNvSpPr/>
          <p:nvPr/>
        </p:nvSpPr>
        <p:spPr>
          <a:xfrm>
            <a:off x="251520" y="4716087"/>
            <a:ext cx="1460992" cy="1371938"/>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rtlCol="0" anchor="ctr"/>
          <a:lstStyle/>
          <a:p>
            <a:endParaRPr lang="es-PE" sz="1200" b="1" dirty="0" smtClean="0"/>
          </a:p>
          <a:p>
            <a:r>
              <a:rPr lang="es-PE" sz="1200" b="1" dirty="0" smtClean="0"/>
              <a:t>2 “Confeccionamos ceramios de las culturas pre incas cajamarquinas” </a:t>
            </a:r>
            <a:endParaRPr lang="es-PE" sz="1200" dirty="0" smtClean="0"/>
          </a:p>
          <a:p>
            <a:pPr algn="ctr"/>
            <a:endParaRPr lang="es-PE" dirty="0"/>
          </a:p>
        </p:txBody>
      </p:sp>
      <p:sp>
        <p:nvSpPr>
          <p:cNvPr id="19" name="18 Proceso alternativo"/>
          <p:cNvSpPr/>
          <p:nvPr/>
        </p:nvSpPr>
        <p:spPr>
          <a:xfrm>
            <a:off x="251520" y="1323737"/>
            <a:ext cx="1440828" cy="1287587"/>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rtlCol="0" anchor="ctr"/>
          <a:lstStyle/>
          <a:p>
            <a:r>
              <a:rPr lang="es-PE" sz="1200" b="1" dirty="0" smtClean="0"/>
              <a:t>4 </a:t>
            </a:r>
            <a:endParaRPr lang="es-PE" sz="1200" dirty="0" smtClean="0"/>
          </a:p>
          <a:p>
            <a:r>
              <a:rPr lang="es-PE" sz="1200" b="1" dirty="0" smtClean="0"/>
              <a:t>“Elaboramos álbumes de las manifestaciones culturales de la Región.” </a:t>
            </a:r>
            <a:endParaRPr lang="es-PE" sz="1200" dirty="0" smtClean="0"/>
          </a:p>
          <a:p>
            <a:pPr algn="ctr"/>
            <a:endParaRPr lang="es-PE" dirty="0"/>
          </a:p>
        </p:txBody>
      </p:sp>
      <p:sp>
        <p:nvSpPr>
          <p:cNvPr id="20" name="19 Proceso alternativo"/>
          <p:cNvSpPr/>
          <p:nvPr/>
        </p:nvSpPr>
        <p:spPr>
          <a:xfrm>
            <a:off x="248809" y="3120824"/>
            <a:ext cx="1443539" cy="1132574"/>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PE" sz="1200" b="1" dirty="0" smtClean="0"/>
              <a:t>3 “Producimos trípticos con textos descriptivos e </a:t>
            </a:r>
            <a:r>
              <a:rPr lang="es-PE" sz="1100" b="1" dirty="0" smtClean="0"/>
              <a:t>instructivos. ” </a:t>
            </a:r>
            <a:endParaRPr lang="es-PE" sz="1100" dirty="0" smtClean="0"/>
          </a:p>
          <a:p>
            <a:pPr algn="ctr"/>
            <a:endParaRPr lang="es-PE" dirty="0"/>
          </a:p>
        </p:txBody>
      </p:sp>
      <p:sp>
        <p:nvSpPr>
          <p:cNvPr id="22" name="21 Cerrar llave"/>
          <p:cNvSpPr/>
          <p:nvPr/>
        </p:nvSpPr>
        <p:spPr>
          <a:xfrm rot="10800000">
            <a:off x="7632338" y="188639"/>
            <a:ext cx="428327" cy="6425025"/>
          </a:xfrm>
          <a:prstGeom prst="rightBrace">
            <a:avLst>
              <a:gd name="adj1" fmla="val 8333"/>
              <a:gd name="adj2" fmla="val 49283"/>
            </a:avLst>
          </a:prstGeom>
          <a:ln w="28575">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PE"/>
          </a:p>
        </p:txBody>
      </p:sp>
      <p:sp>
        <p:nvSpPr>
          <p:cNvPr id="23" name="22 Cerrar llave"/>
          <p:cNvSpPr/>
          <p:nvPr/>
        </p:nvSpPr>
        <p:spPr>
          <a:xfrm>
            <a:off x="5300464" y="323106"/>
            <a:ext cx="360040" cy="875265"/>
          </a:xfrm>
          <a:prstGeom prst="rightBrace">
            <a:avLst/>
          </a:prstGeom>
          <a:ln w="28575">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PE"/>
          </a:p>
        </p:txBody>
      </p:sp>
      <p:sp>
        <p:nvSpPr>
          <p:cNvPr id="24" name="23 Cerrar llave"/>
          <p:cNvSpPr/>
          <p:nvPr/>
        </p:nvSpPr>
        <p:spPr>
          <a:xfrm>
            <a:off x="5631288" y="3144461"/>
            <a:ext cx="234145" cy="2071464"/>
          </a:xfrm>
          <a:prstGeom prst="rightBrace">
            <a:avLst/>
          </a:prstGeom>
          <a:ln w="28575">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PE"/>
          </a:p>
        </p:txBody>
      </p:sp>
      <p:sp>
        <p:nvSpPr>
          <p:cNvPr id="25" name="24 Cerrar llave"/>
          <p:cNvSpPr/>
          <p:nvPr/>
        </p:nvSpPr>
        <p:spPr>
          <a:xfrm>
            <a:off x="5660504" y="1423222"/>
            <a:ext cx="103820" cy="1493165"/>
          </a:xfrm>
          <a:prstGeom prst="rightBrace">
            <a:avLst/>
          </a:prstGeom>
          <a:ln w="28575">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PE"/>
          </a:p>
        </p:txBody>
      </p:sp>
      <p:cxnSp>
        <p:nvCxnSpPr>
          <p:cNvPr id="27" name="26 Conector recto de flecha"/>
          <p:cNvCxnSpPr/>
          <p:nvPr/>
        </p:nvCxnSpPr>
        <p:spPr>
          <a:xfrm flipH="1">
            <a:off x="4302304" y="6088027"/>
            <a:ext cx="1627464" cy="0"/>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26" name="25 Conector recto de flecha"/>
          <p:cNvCxnSpPr/>
          <p:nvPr/>
        </p:nvCxnSpPr>
        <p:spPr>
          <a:xfrm flipH="1" flipV="1">
            <a:off x="1019994" y="6088027"/>
            <a:ext cx="20641" cy="131409"/>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28" name="27 Conector recto de flecha"/>
          <p:cNvCxnSpPr/>
          <p:nvPr/>
        </p:nvCxnSpPr>
        <p:spPr>
          <a:xfrm flipV="1">
            <a:off x="992049" y="4253398"/>
            <a:ext cx="0" cy="462689"/>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29" name="28 Conector recto de flecha"/>
          <p:cNvCxnSpPr/>
          <p:nvPr/>
        </p:nvCxnSpPr>
        <p:spPr>
          <a:xfrm flipV="1">
            <a:off x="992049" y="2658135"/>
            <a:ext cx="0" cy="462689"/>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30" name="29 Conector recto"/>
          <p:cNvCxnSpPr/>
          <p:nvPr/>
        </p:nvCxnSpPr>
        <p:spPr>
          <a:xfrm>
            <a:off x="1040635" y="6219436"/>
            <a:ext cx="1590122"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a:off x="971934" y="841030"/>
            <a:ext cx="696622" cy="0"/>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36" name="35 Conector recto"/>
          <p:cNvCxnSpPr>
            <a:endCxn id="19" idx="0"/>
          </p:cNvCxnSpPr>
          <p:nvPr/>
        </p:nvCxnSpPr>
        <p:spPr>
          <a:xfrm>
            <a:off x="970578" y="841030"/>
            <a:ext cx="1356" cy="48270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37 Conector recto de flecha"/>
          <p:cNvCxnSpPr>
            <a:endCxn id="9" idx="0"/>
          </p:cNvCxnSpPr>
          <p:nvPr/>
        </p:nvCxnSpPr>
        <p:spPr>
          <a:xfrm>
            <a:off x="6582746" y="1233838"/>
            <a:ext cx="5478" cy="178938"/>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41" name="40 Conector recto de flecha"/>
          <p:cNvCxnSpPr/>
          <p:nvPr/>
        </p:nvCxnSpPr>
        <p:spPr>
          <a:xfrm>
            <a:off x="6582746" y="2006253"/>
            <a:ext cx="5478" cy="178938"/>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42" name="41 Conector recto de flecha"/>
          <p:cNvCxnSpPr/>
          <p:nvPr/>
        </p:nvCxnSpPr>
        <p:spPr>
          <a:xfrm>
            <a:off x="6615791" y="2727152"/>
            <a:ext cx="5478" cy="861439"/>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44" name="43 Conector recto de flecha"/>
          <p:cNvCxnSpPr/>
          <p:nvPr/>
        </p:nvCxnSpPr>
        <p:spPr>
          <a:xfrm>
            <a:off x="6660232" y="4515640"/>
            <a:ext cx="5478" cy="1025272"/>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32762490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50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7"/>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8"/>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9"/>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32"/>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38"/>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41"/>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42"/>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6" grpId="0" animBg="1"/>
      <p:bldP spid="17" grpId="0" animBg="1"/>
      <p:bldP spid="19" grpId="0" animBg="1"/>
      <p:bldP spid="20" grpId="0" animBg="1"/>
      <p:bldP spid="22" grpId="0" animBg="1"/>
      <p:bldP spid="23" grpId="0" animBg="1"/>
      <p:bldP spid="24" grpId="0" animBg="1"/>
      <p:bldP spid="2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94122"/>
          </a:xfrm>
        </p:spPr>
        <p:style>
          <a:lnRef idx="0">
            <a:schemeClr val="accent3"/>
          </a:lnRef>
          <a:fillRef idx="3">
            <a:schemeClr val="accent3"/>
          </a:fillRef>
          <a:effectRef idx="3">
            <a:schemeClr val="accent3"/>
          </a:effectRef>
          <a:fontRef idx="minor">
            <a:schemeClr val="lt1"/>
          </a:fontRef>
        </p:style>
        <p:txBody>
          <a:bodyPr>
            <a:normAutofit/>
          </a:bodyPr>
          <a:lstStyle/>
          <a:p>
            <a:r>
              <a:rPr lang="es-PE" sz="2700" b="1" dirty="0" smtClean="0"/>
              <a:t>1</a:t>
            </a:r>
            <a:r>
              <a:rPr lang="es-PE" sz="2700" b="1" dirty="0"/>
              <a:t>. “Indagamos sobre la existencia de nuestro Patrimonio Cultural” </a:t>
            </a:r>
            <a:endParaRPr lang="es-PE" dirty="0"/>
          </a:p>
        </p:txBody>
      </p:sp>
      <p:sp>
        <p:nvSpPr>
          <p:cNvPr id="4" name="3 Proceso alternativo"/>
          <p:cNvSpPr/>
          <p:nvPr/>
        </p:nvSpPr>
        <p:spPr>
          <a:xfrm>
            <a:off x="1727684" y="1556792"/>
            <a:ext cx="5616624" cy="612648"/>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PE" b="1" dirty="0" smtClean="0"/>
              <a:t>Propuestas </a:t>
            </a:r>
            <a:r>
              <a:rPr lang="es-PE" b="1" dirty="0"/>
              <a:t>de Sesiones de </a:t>
            </a:r>
            <a:r>
              <a:rPr lang="es-PE" b="1" dirty="0" smtClean="0"/>
              <a:t>clase</a:t>
            </a:r>
            <a:endParaRPr lang="es-PE" dirty="0"/>
          </a:p>
        </p:txBody>
      </p:sp>
      <p:sp>
        <p:nvSpPr>
          <p:cNvPr id="5" name="4 Proceso alternativo"/>
          <p:cNvSpPr/>
          <p:nvPr/>
        </p:nvSpPr>
        <p:spPr>
          <a:xfrm>
            <a:off x="611560" y="2348880"/>
            <a:ext cx="7848872" cy="4104456"/>
          </a:xfrm>
          <a:prstGeom prst="flowChartAlternateProcess">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endParaRPr lang="es-PE" dirty="0"/>
          </a:p>
          <a:p>
            <a:endParaRPr lang="es-PE" dirty="0"/>
          </a:p>
          <a:p>
            <a:pPr marL="285750" indent="-285750" algn="just">
              <a:buFont typeface="Wingdings" panose="05000000000000000000" pitchFamily="2" charset="2"/>
              <a:buChar char="Ø"/>
            </a:pPr>
            <a:r>
              <a:rPr lang="es-PE" dirty="0" smtClean="0"/>
              <a:t> R</a:t>
            </a:r>
            <a:r>
              <a:rPr lang="es-PE" b="1" dirty="0" smtClean="0"/>
              <a:t>ealizamos </a:t>
            </a:r>
            <a:r>
              <a:rPr lang="es-PE" b="1" dirty="0"/>
              <a:t>visitas de estudio para conocer nuestro patrimonio cultural. </a:t>
            </a:r>
            <a:endParaRPr lang="es-PE" dirty="0"/>
          </a:p>
          <a:p>
            <a:pPr marL="285750" indent="-285750" algn="just">
              <a:buFont typeface="Wingdings" panose="05000000000000000000" pitchFamily="2" charset="2"/>
              <a:buChar char="Ø"/>
            </a:pPr>
            <a:r>
              <a:rPr lang="es-PE" dirty="0" smtClean="0"/>
              <a:t> </a:t>
            </a:r>
            <a:r>
              <a:rPr lang="es-PE" b="1" dirty="0" smtClean="0"/>
              <a:t>Investigamos </a:t>
            </a:r>
            <a:r>
              <a:rPr lang="es-PE" b="1" dirty="0"/>
              <a:t>las tradiciones culturales de nuestra localidad. </a:t>
            </a:r>
            <a:endParaRPr lang="es-PE" dirty="0"/>
          </a:p>
          <a:p>
            <a:pPr marL="285750" indent="-285750" algn="just">
              <a:buFont typeface="Wingdings" panose="05000000000000000000" pitchFamily="2" charset="2"/>
              <a:buChar char="Ø"/>
            </a:pPr>
            <a:r>
              <a:rPr lang="es-PE" b="1" dirty="0" smtClean="0"/>
              <a:t>Investigamos </a:t>
            </a:r>
            <a:r>
              <a:rPr lang="es-PE" b="1" dirty="0"/>
              <a:t>la manifestaciones culturales de los pueblos pre </a:t>
            </a:r>
            <a:r>
              <a:rPr lang="es-PE" b="1" dirty="0" smtClean="0"/>
              <a:t>incas</a:t>
            </a:r>
          </a:p>
          <a:p>
            <a:pPr algn="just"/>
            <a:r>
              <a:rPr lang="es-PE" b="1" smtClean="0"/>
              <a:t>     </a:t>
            </a:r>
            <a:r>
              <a:rPr lang="es-PE" b="1" smtClean="0"/>
              <a:t>cajamarquino</a:t>
            </a:r>
            <a:r>
              <a:rPr lang="es-PE" b="1" smtClean="0"/>
              <a:t>s</a:t>
            </a:r>
            <a:r>
              <a:rPr lang="es-PE" b="1" dirty="0"/>
              <a:t>. </a:t>
            </a:r>
            <a:endParaRPr lang="es-PE" dirty="0"/>
          </a:p>
          <a:p>
            <a:pPr marL="285750" indent="-285750" algn="just">
              <a:buFont typeface="Wingdings" panose="05000000000000000000" pitchFamily="2" charset="2"/>
              <a:buChar char="Ø"/>
            </a:pPr>
            <a:r>
              <a:rPr lang="es-PE" dirty="0" smtClean="0"/>
              <a:t> </a:t>
            </a:r>
            <a:r>
              <a:rPr lang="es-PE" b="1" dirty="0" smtClean="0"/>
              <a:t>Elaboramos </a:t>
            </a:r>
            <a:r>
              <a:rPr lang="es-PE" b="1" dirty="0"/>
              <a:t>e interpretamos gráficos de barras sobre las manifestaciones culturales. </a:t>
            </a:r>
            <a:endParaRPr lang="es-PE" dirty="0"/>
          </a:p>
          <a:p>
            <a:pPr marL="285750" indent="-285750" algn="just">
              <a:buFont typeface="Wingdings" panose="05000000000000000000" pitchFamily="2" charset="2"/>
              <a:buChar char="Ø"/>
            </a:pPr>
            <a:r>
              <a:rPr lang="es-PE" dirty="0" smtClean="0"/>
              <a:t> </a:t>
            </a:r>
            <a:r>
              <a:rPr lang="es-PE" b="1" dirty="0" smtClean="0"/>
              <a:t>Resolvemos </a:t>
            </a:r>
            <a:r>
              <a:rPr lang="es-PE" b="1" dirty="0"/>
              <a:t>situaciones problemáticas de adición y sustracción. </a:t>
            </a:r>
            <a:endParaRPr lang="es-PE" dirty="0"/>
          </a:p>
          <a:p>
            <a:pPr marL="285750" indent="-285750" algn="just">
              <a:buFont typeface="Wingdings" panose="05000000000000000000" pitchFamily="2" charset="2"/>
              <a:buChar char="Ø"/>
            </a:pPr>
            <a:r>
              <a:rPr lang="es-PE" dirty="0" smtClean="0"/>
              <a:t> </a:t>
            </a:r>
            <a:r>
              <a:rPr lang="es-PE" b="1" dirty="0" smtClean="0"/>
              <a:t>Reconocemos </a:t>
            </a:r>
            <a:r>
              <a:rPr lang="es-PE" b="1" dirty="0"/>
              <a:t>los signos de Puntuación en textos descriptivos y narrativos. </a:t>
            </a:r>
            <a:endParaRPr lang="es-PE" dirty="0"/>
          </a:p>
          <a:p>
            <a:pPr marL="285750" indent="-285750" algn="just">
              <a:buFont typeface="Wingdings" panose="05000000000000000000" pitchFamily="2" charset="2"/>
              <a:buChar char="Ø"/>
            </a:pPr>
            <a:r>
              <a:rPr lang="es-PE" dirty="0" smtClean="0"/>
              <a:t> </a:t>
            </a:r>
            <a:r>
              <a:rPr lang="es-PE" b="1" dirty="0" smtClean="0"/>
              <a:t>Producimos </a:t>
            </a:r>
            <a:r>
              <a:rPr lang="es-PE" b="1" dirty="0"/>
              <a:t>rimas y adivinanzas graciosas. </a:t>
            </a:r>
            <a:endParaRPr lang="es-PE" dirty="0"/>
          </a:p>
          <a:p>
            <a:pPr marL="285750" indent="-285750" algn="just">
              <a:buFont typeface="Wingdings" panose="05000000000000000000" pitchFamily="2" charset="2"/>
              <a:buChar char="Ø"/>
            </a:pPr>
            <a:r>
              <a:rPr lang="es-PE" dirty="0" smtClean="0"/>
              <a:t> </a:t>
            </a:r>
            <a:r>
              <a:rPr lang="es-PE" b="1" dirty="0" smtClean="0"/>
              <a:t>Identificamos </a:t>
            </a:r>
            <a:r>
              <a:rPr lang="es-PE" b="1" dirty="0"/>
              <a:t>la importancia del suelo y los tipos. </a:t>
            </a:r>
            <a:endParaRPr lang="es-PE" dirty="0"/>
          </a:p>
          <a:p>
            <a:pPr marL="285750" indent="-285750" algn="just">
              <a:buFont typeface="Wingdings" panose="05000000000000000000" pitchFamily="2" charset="2"/>
              <a:buChar char="Ø"/>
            </a:pPr>
            <a:r>
              <a:rPr lang="es-PE" dirty="0" smtClean="0"/>
              <a:t> </a:t>
            </a:r>
            <a:r>
              <a:rPr lang="es-PE" b="1" dirty="0" smtClean="0"/>
              <a:t>Reconocemos </a:t>
            </a:r>
            <a:r>
              <a:rPr lang="es-PE" b="1" dirty="0"/>
              <a:t>los primeros patriarcas el Antiguo Testamento: Noé, </a:t>
            </a:r>
            <a:r>
              <a:rPr lang="es-PE" sz="1600" b="1" dirty="0"/>
              <a:t>Abraham, Jacob y Moisés </a:t>
            </a:r>
            <a:endParaRPr lang="es-PE" sz="1600" dirty="0"/>
          </a:p>
          <a:p>
            <a:pPr algn="ctr"/>
            <a:endParaRPr lang="es-PE" dirty="0"/>
          </a:p>
        </p:txBody>
      </p:sp>
    </p:spTree>
    <p:extLst>
      <p:ext uri="{BB962C8B-B14F-4D97-AF65-F5344CB8AC3E}">
        <p14:creationId xmlns:p14="http://schemas.microsoft.com/office/powerpoint/2010/main" val="321219056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692348" y="417833"/>
            <a:ext cx="3527724" cy="80096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just"/>
            <a:r>
              <a:rPr lang="es-PE" sz="1400" b="1" dirty="0" smtClean="0">
                <a:solidFill>
                  <a:schemeClr val="tx1"/>
                </a:solidFill>
              </a:rPr>
              <a:t>“Mejoramos </a:t>
            </a:r>
            <a:r>
              <a:rPr lang="es-PE" sz="1400" b="1" dirty="0">
                <a:solidFill>
                  <a:schemeClr val="tx1"/>
                </a:solidFill>
              </a:rPr>
              <a:t>nuestro </a:t>
            </a:r>
            <a:r>
              <a:rPr lang="es-PE" sz="1400" b="1" dirty="0" smtClean="0">
                <a:solidFill>
                  <a:schemeClr val="tx1"/>
                </a:solidFill>
              </a:rPr>
              <a:t>ambiente Realizando </a:t>
            </a:r>
            <a:r>
              <a:rPr lang="es-PE" sz="1400" b="1" dirty="0">
                <a:solidFill>
                  <a:schemeClr val="tx1"/>
                </a:solidFill>
              </a:rPr>
              <a:t>campañas de </a:t>
            </a:r>
            <a:r>
              <a:rPr lang="es-PE" sz="1400" b="1" dirty="0" smtClean="0">
                <a:solidFill>
                  <a:schemeClr val="tx1"/>
                </a:solidFill>
              </a:rPr>
              <a:t>Sensibilización</a:t>
            </a:r>
            <a:r>
              <a:rPr lang="es-PE" sz="1400" b="1" dirty="0">
                <a:solidFill>
                  <a:schemeClr val="tx1"/>
                </a:solidFill>
              </a:rPr>
              <a:t>” </a:t>
            </a:r>
            <a:endParaRPr lang="es-PE" sz="1400" dirty="0">
              <a:solidFill>
                <a:schemeClr val="tx1"/>
              </a:solidFill>
            </a:endParaRPr>
          </a:p>
        </p:txBody>
      </p:sp>
      <p:sp>
        <p:nvSpPr>
          <p:cNvPr id="5" name="4 Rectángulo"/>
          <p:cNvSpPr/>
          <p:nvPr/>
        </p:nvSpPr>
        <p:spPr>
          <a:xfrm>
            <a:off x="1835696" y="1412776"/>
            <a:ext cx="3672408" cy="3757107"/>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just"/>
            <a:r>
              <a:rPr lang="es-PE" sz="1600" b="1" i="1" dirty="0" smtClean="0">
                <a:solidFill>
                  <a:srgbClr val="00B050"/>
                </a:solidFill>
              </a:rPr>
              <a:t>En </a:t>
            </a:r>
            <a:r>
              <a:rPr lang="es-PE" sz="1600" b="1" i="1" dirty="0">
                <a:solidFill>
                  <a:srgbClr val="00B050"/>
                </a:solidFill>
              </a:rPr>
              <a:t>los alrededores del área urbana </a:t>
            </a:r>
            <a:r>
              <a:rPr lang="es-PE" sz="1600" b="1" i="1" dirty="0" smtClean="0">
                <a:solidFill>
                  <a:srgbClr val="00B050"/>
                </a:solidFill>
              </a:rPr>
              <a:t>de Cajamarca, </a:t>
            </a:r>
            <a:r>
              <a:rPr lang="es-PE" sz="1600" b="1" i="1" dirty="0">
                <a:solidFill>
                  <a:srgbClr val="00B050"/>
                </a:solidFill>
              </a:rPr>
              <a:t>pobladores que habitan en </a:t>
            </a:r>
            <a:r>
              <a:rPr lang="es-PE" sz="1600" b="1" i="1" dirty="0" smtClean="0">
                <a:solidFill>
                  <a:srgbClr val="00B050"/>
                </a:solidFill>
              </a:rPr>
              <a:t> </a:t>
            </a:r>
            <a:r>
              <a:rPr lang="es-PE" sz="1600" b="1" i="1" dirty="0">
                <a:solidFill>
                  <a:srgbClr val="00B050"/>
                </a:solidFill>
              </a:rPr>
              <a:t>estos sectores, </a:t>
            </a:r>
            <a:r>
              <a:rPr lang="es-PE" sz="1600" b="1" dirty="0">
                <a:solidFill>
                  <a:srgbClr val="00B050"/>
                </a:solidFill>
              </a:rPr>
              <a:t>arrojan basura diariamente; lo que trae como consecuencia la proliferación de insectos y roedores que causan daño a la salud y contaminan el medio ambiente. </a:t>
            </a:r>
            <a:endParaRPr lang="es-PE" sz="1600" dirty="0">
              <a:solidFill>
                <a:srgbClr val="00B050"/>
              </a:solidFill>
            </a:endParaRPr>
          </a:p>
          <a:p>
            <a:pPr algn="just"/>
            <a:endParaRPr lang="es-PE" sz="1600" dirty="0" smtClean="0"/>
          </a:p>
          <a:p>
            <a:pPr algn="just"/>
            <a:endParaRPr lang="es-PE" sz="1600" dirty="0" smtClean="0"/>
          </a:p>
          <a:p>
            <a:pPr algn="just"/>
            <a:endParaRPr lang="es-PE" sz="1600" dirty="0"/>
          </a:p>
          <a:p>
            <a:pPr algn="just"/>
            <a:r>
              <a:rPr lang="es-PE" sz="1600" b="1" dirty="0">
                <a:solidFill>
                  <a:srgbClr val="7030A0"/>
                </a:solidFill>
              </a:rPr>
              <a:t>Es necesario que estudiantes y docentes </a:t>
            </a:r>
            <a:r>
              <a:rPr lang="es-PE" sz="1600" b="1" dirty="0" smtClean="0">
                <a:solidFill>
                  <a:srgbClr val="7030A0"/>
                </a:solidFill>
              </a:rPr>
              <a:t>participemos </a:t>
            </a:r>
            <a:r>
              <a:rPr lang="es-PE" sz="1600" b="1" dirty="0">
                <a:solidFill>
                  <a:srgbClr val="7030A0"/>
                </a:solidFill>
              </a:rPr>
              <a:t>activamente para contribuir en la solución del problema, </a:t>
            </a:r>
            <a:r>
              <a:rPr lang="es-PE" sz="1600" b="1" i="1" dirty="0">
                <a:solidFill>
                  <a:srgbClr val="7030A0"/>
                </a:solidFill>
              </a:rPr>
              <a:t>organizando campañas de sensibilización </a:t>
            </a:r>
            <a:endParaRPr lang="es-PE" i="1" dirty="0">
              <a:solidFill>
                <a:srgbClr val="7030A0"/>
              </a:solidFill>
            </a:endParaRPr>
          </a:p>
        </p:txBody>
      </p:sp>
      <p:sp>
        <p:nvSpPr>
          <p:cNvPr id="6" name="5 Rectángulo"/>
          <p:cNvSpPr/>
          <p:nvPr/>
        </p:nvSpPr>
        <p:spPr>
          <a:xfrm>
            <a:off x="5920314" y="5657087"/>
            <a:ext cx="1324864" cy="101338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s-PE" sz="1200" b="1" dirty="0" smtClean="0"/>
              <a:t>Situaciones </a:t>
            </a:r>
            <a:r>
              <a:rPr lang="es-PE" sz="1200" b="1" dirty="0"/>
              <a:t>de aprendizaje </a:t>
            </a:r>
            <a:endParaRPr lang="es-PE" sz="1200" dirty="0"/>
          </a:p>
          <a:p>
            <a:r>
              <a:rPr lang="es-PE" sz="1200" b="1" dirty="0"/>
              <a:t>(Actividades </a:t>
            </a:r>
            <a:endParaRPr lang="es-PE" sz="1200" dirty="0"/>
          </a:p>
          <a:p>
            <a:r>
              <a:rPr lang="es-PE" sz="1200" b="1" dirty="0"/>
              <a:t>Significativas) </a:t>
            </a:r>
            <a:endParaRPr lang="es-PE" sz="1200" dirty="0"/>
          </a:p>
        </p:txBody>
      </p:sp>
      <p:sp>
        <p:nvSpPr>
          <p:cNvPr id="7" name="6 Rectángulo"/>
          <p:cNvSpPr/>
          <p:nvPr/>
        </p:nvSpPr>
        <p:spPr>
          <a:xfrm>
            <a:off x="5868144" y="3789038"/>
            <a:ext cx="1440160" cy="927049"/>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endParaRPr lang="es-PE" dirty="0"/>
          </a:p>
          <a:p>
            <a:r>
              <a:rPr lang="es-PE" sz="1200" b="1" dirty="0"/>
              <a:t>Reto, la solución </a:t>
            </a:r>
            <a:endParaRPr lang="es-PE" sz="1200" dirty="0"/>
          </a:p>
          <a:p>
            <a:r>
              <a:rPr lang="es-PE" sz="1200" b="1" dirty="0"/>
              <a:t>al problema / necesidad. </a:t>
            </a:r>
            <a:endParaRPr lang="es-PE" sz="1200" dirty="0"/>
          </a:p>
        </p:txBody>
      </p:sp>
      <p:sp>
        <p:nvSpPr>
          <p:cNvPr id="9" name="8 Rectángulo"/>
          <p:cNvSpPr/>
          <p:nvPr/>
        </p:nvSpPr>
        <p:spPr>
          <a:xfrm>
            <a:off x="5868144" y="1412776"/>
            <a:ext cx="1440160" cy="1609528"/>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PE" sz="1200" b="1" dirty="0" smtClean="0"/>
              <a:t>Descripción </a:t>
            </a:r>
            <a:endParaRPr lang="es-PE" sz="1200" dirty="0"/>
          </a:p>
          <a:p>
            <a:pPr algn="just"/>
            <a:r>
              <a:rPr lang="es-PE" sz="1200" b="1" dirty="0"/>
              <a:t>de la situación problemática </a:t>
            </a:r>
            <a:endParaRPr lang="es-PE" sz="1200" dirty="0"/>
          </a:p>
          <a:p>
            <a:pPr algn="just"/>
            <a:r>
              <a:rPr lang="es-PE" sz="1200" b="1" dirty="0"/>
              <a:t>del contexto. </a:t>
            </a:r>
            <a:endParaRPr lang="es-PE" sz="1200" dirty="0"/>
          </a:p>
          <a:p>
            <a:pPr algn="just"/>
            <a:r>
              <a:rPr lang="es-PE" sz="1200" b="1" dirty="0"/>
              <a:t>(Se convierte en situación significativa) </a:t>
            </a:r>
            <a:endParaRPr lang="es-PE" sz="1200" dirty="0"/>
          </a:p>
        </p:txBody>
      </p:sp>
      <p:sp>
        <p:nvSpPr>
          <p:cNvPr id="10" name="9 Rectángulo"/>
          <p:cNvSpPr/>
          <p:nvPr/>
        </p:nvSpPr>
        <p:spPr>
          <a:xfrm>
            <a:off x="5724128" y="404664"/>
            <a:ext cx="1872208" cy="814133"/>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PE" sz="1200" b="1" dirty="0" smtClean="0">
                <a:solidFill>
                  <a:schemeClr val="tx1"/>
                </a:solidFill>
              </a:rPr>
              <a:t>Nombre </a:t>
            </a:r>
            <a:r>
              <a:rPr lang="es-PE" sz="1200" b="1" dirty="0">
                <a:solidFill>
                  <a:schemeClr val="tx1"/>
                </a:solidFill>
              </a:rPr>
              <a:t>de la </a:t>
            </a:r>
            <a:endParaRPr lang="es-PE" sz="1200" dirty="0">
              <a:solidFill>
                <a:schemeClr val="tx1"/>
              </a:solidFill>
            </a:endParaRPr>
          </a:p>
          <a:p>
            <a:pPr algn="ctr"/>
            <a:r>
              <a:rPr lang="es-PE" sz="1200" b="1" dirty="0">
                <a:solidFill>
                  <a:schemeClr val="tx1"/>
                </a:solidFill>
              </a:rPr>
              <a:t>Unidad de Aprendizaje </a:t>
            </a:r>
            <a:endParaRPr lang="es-PE" sz="1200" dirty="0">
              <a:solidFill>
                <a:schemeClr val="tx1"/>
              </a:solidFill>
            </a:endParaRPr>
          </a:p>
        </p:txBody>
      </p:sp>
      <p:sp>
        <p:nvSpPr>
          <p:cNvPr id="11" name="10 Rectángulo"/>
          <p:cNvSpPr/>
          <p:nvPr/>
        </p:nvSpPr>
        <p:spPr>
          <a:xfrm flipH="1">
            <a:off x="8284091" y="138414"/>
            <a:ext cx="720080" cy="660295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PE" sz="1400" b="1" dirty="0" smtClean="0">
                <a:solidFill>
                  <a:schemeClr val="tx1"/>
                </a:solidFill>
              </a:rPr>
              <a:t>S</a:t>
            </a:r>
          </a:p>
          <a:p>
            <a:pPr algn="ctr"/>
            <a:r>
              <a:rPr lang="es-PE" sz="1400" b="1" dirty="0" smtClean="0">
                <a:solidFill>
                  <a:schemeClr val="tx1"/>
                </a:solidFill>
              </a:rPr>
              <a:t>I</a:t>
            </a:r>
          </a:p>
          <a:p>
            <a:pPr algn="ctr"/>
            <a:r>
              <a:rPr lang="es-PE" sz="1400" b="1" dirty="0" smtClean="0">
                <a:solidFill>
                  <a:schemeClr val="tx1"/>
                </a:solidFill>
              </a:rPr>
              <a:t>T</a:t>
            </a:r>
          </a:p>
          <a:p>
            <a:pPr algn="ctr"/>
            <a:r>
              <a:rPr lang="es-PE" sz="1400" b="1" dirty="0" smtClean="0">
                <a:solidFill>
                  <a:schemeClr val="tx1"/>
                </a:solidFill>
              </a:rPr>
              <a:t>U</a:t>
            </a:r>
          </a:p>
          <a:p>
            <a:pPr algn="ctr"/>
            <a:r>
              <a:rPr lang="es-PE" sz="1400" b="1" dirty="0" smtClean="0">
                <a:solidFill>
                  <a:schemeClr val="tx1"/>
                </a:solidFill>
              </a:rPr>
              <a:t>A</a:t>
            </a:r>
          </a:p>
          <a:p>
            <a:pPr algn="ctr"/>
            <a:r>
              <a:rPr lang="es-PE" sz="1400" b="1" dirty="0" smtClean="0">
                <a:solidFill>
                  <a:schemeClr val="tx1"/>
                </a:solidFill>
              </a:rPr>
              <a:t>C</a:t>
            </a:r>
          </a:p>
          <a:p>
            <a:pPr algn="ctr"/>
            <a:r>
              <a:rPr lang="es-PE" sz="1400" b="1" dirty="0" smtClean="0">
                <a:solidFill>
                  <a:schemeClr val="tx1"/>
                </a:solidFill>
              </a:rPr>
              <a:t>I</a:t>
            </a:r>
          </a:p>
          <a:p>
            <a:pPr algn="ctr"/>
            <a:r>
              <a:rPr lang="es-PE" sz="1400" b="1" dirty="0" smtClean="0">
                <a:solidFill>
                  <a:schemeClr val="tx1"/>
                </a:solidFill>
              </a:rPr>
              <a:t>Ó</a:t>
            </a:r>
          </a:p>
          <a:p>
            <a:pPr algn="ctr"/>
            <a:r>
              <a:rPr lang="es-PE" sz="1400" b="1" dirty="0" smtClean="0">
                <a:solidFill>
                  <a:schemeClr val="tx1"/>
                </a:solidFill>
              </a:rPr>
              <a:t>N</a:t>
            </a:r>
          </a:p>
          <a:p>
            <a:pPr algn="ctr"/>
            <a:endParaRPr lang="es-PE" sz="1400" b="1" dirty="0" smtClean="0">
              <a:solidFill>
                <a:schemeClr val="tx1"/>
              </a:solidFill>
            </a:endParaRPr>
          </a:p>
          <a:p>
            <a:pPr algn="ctr"/>
            <a:r>
              <a:rPr lang="es-PE" sz="1400" b="1" dirty="0" smtClean="0">
                <a:solidFill>
                  <a:schemeClr val="tx1"/>
                </a:solidFill>
              </a:rPr>
              <a:t>S</a:t>
            </a:r>
          </a:p>
          <a:p>
            <a:pPr algn="ctr"/>
            <a:r>
              <a:rPr lang="es-PE" sz="1400" b="1" dirty="0" smtClean="0">
                <a:solidFill>
                  <a:schemeClr val="tx1"/>
                </a:solidFill>
              </a:rPr>
              <a:t>I</a:t>
            </a:r>
          </a:p>
          <a:p>
            <a:pPr algn="ctr"/>
            <a:r>
              <a:rPr lang="es-PE" sz="1400" b="1" dirty="0" smtClean="0">
                <a:solidFill>
                  <a:schemeClr val="tx1"/>
                </a:solidFill>
              </a:rPr>
              <a:t>G</a:t>
            </a:r>
          </a:p>
          <a:p>
            <a:pPr algn="ctr"/>
            <a:r>
              <a:rPr lang="es-PE" sz="1400" b="1" dirty="0" smtClean="0">
                <a:solidFill>
                  <a:schemeClr val="tx1"/>
                </a:solidFill>
              </a:rPr>
              <a:t>N</a:t>
            </a:r>
          </a:p>
          <a:p>
            <a:pPr algn="ctr"/>
            <a:r>
              <a:rPr lang="es-PE" sz="1400" b="1" dirty="0" smtClean="0">
                <a:solidFill>
                  <a:schemeClr val="tx1"/>
                </a:solidFill>
              </a:rPr>
              <a:t>I</a:t>
            </a:r>
          </a:p>
          <a:p>
            <a:pPr algn="ctr"/>
            <a:r>
              <a:rPr lang="es-PE" sz="1400" b="1" dirty="0" smtClean="0">
                <a:solidFill>
                  <a:schemeClr val="tx1"/>
                </a:solidFill>
              </a:rPr>
              <a:t>F</a:t>
            </a:r>
          </a:p>
          <a:p>
            <a:pPr algn="ctr"/>
            <a:r>
              <a:rPr lang="es-PE" sz="1400" b="1" dirty="0" smtClean="0">
                <a:solidFill>
                  <a:schemeClr val="tx1"/>
                </a:solidFill>
              </a:rPr>
              <a:t>I</a:t>
            </a:r>
          </a:p>
          <a:p>
            <a:pPr algn="ctr"/>
            <a:r>
              <a:rPr lang="es-PE" sz="1400" b="1" dirty="0" smtClean="0">
                <a:solidFill>
                  <a:schemeClr val="tx1"/>
                </a:solidFill>
              </a:rPr>
              <a:t>C</a:t>
            </a:r>
          </a:p>
          <a:p>
            <a:pPr algn="ctr"/>
            <a:r>
              <a:rPr lang="es-PE" sz="1400" b="1" dirty="0" smtClean="0">
                <a:solidFill>
                  <a:schemeClr val="tx1"/>
                </a:solidFill>
              </a:rPr>
              <a:t>A</a:t>
            </a:r>
          </a:p>
          <a:p>
            <a:pPr algn="ctr"/>
            <a:r>
              <a:rPr lang="es-PE" sz="1400" b="1" dirty="0" smtClean="0">
                <a:solidFill>
                  <a:schemeClr val="tx1"/>
                </a:solidFill>
              </a:rPr>
              <a:t>T</a:t>
            </a:r>
          </a:p>
          <a:p>
            <a:pPr algn="ctr"/>
            <a:r>
              <a:rPr lang="es-PE" sz="1400" b="1" dirty="0" smtClean="0">
                <a:solidFill>
                  <a:schemeClr val="tx1"/>
                </a:solidFill>
              </a:rPr>
              <a:t>I</a:t>
            </a:r>
          </a:p>
          <a:p>
            <a:pPr algn="ctr"/>
            <a:r>
              <a:rPr lang="es-PE" sz="1400" b="1" dirty="0" smtClean="0">
                <a:solidFill>
                  <a:schemeClr val="tx1"/>
                </a:solidFill>
              </a:rPr>
              <a:t>V</a:t>
            </a:r>
          </a:p>
          <a:p>
            <a:pPr algn="ctr"/>
            <a:r>
              <a:rPr lang="es-PE" sz="1400" b="1" dirty="0" smtClean="0">
                <a:solidFill>
                  <a:schemeClr val="tx1"/>
                </a:solidFill>
              </a:rPr>
              <a:t>A</a:t>
            </a:r>
            <a:endParaRPr lang="es-PE" sz="1400" b="1" dirty="0">
              <a:solidFill>
                <a:schemeClr val="tx1"/>
              </a:solidFill>
            </a:endParaRPr>
          </a:p>
        </p:txBody>
      </p:sp>
      <p:sp>
        <p:nvSpPr>
          <p:cNvPr id="16" name="15 Proceso alternativo"/>
          <p:cNvSpPr/>
          <p:nvPr/>
        </p:nvSpPr>
        <p:spPr>
          <a:xfrm>
            <a:off x="2245284" y="5581335"/>
            <a:ext cx="1692188" cy="1211609"/>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r>
              <a:rPr lang="es-PE" sz="1200" b="1" dirty="0" smtClean="0"/>
              <a:t>1</a:t>
            </a:r>
            <a:r>
              <a:rPr lang="es-PE" sz="1200" b="1" dirty="0"/>
              <a:t>. “Investigamos las consecuencias de la acumulación de basura y sus efectos en el ambiente” </a:t>
            </a:r>
            <a:endParaRPr lang="es-PE" dirty="0"/>
          </a:p>
        </p:txBody>
      </p:sp>
      <p:sp>
        <p:nvSpPr>
          <p:cNvPr id="17" name="16 Proceso alternativo"/>
          <p:cNvSpPr/>
          <p:nvPr/>
        </p:nvSpPr>
        <p:spPr>
          <a:xfrm>
            <a:off x="432164" y="4729547"/>
            <a:ext cx="1245331" cy="137193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r>
              <a:rPr lang="es-PE" sz="1200" b="1" dirty="0" smtClean="0"/>
              <a:t>2 </a:t>
            </a:r>
            <a:endParaRPr lang="es-PE" sz="1200" dirty="0"/>
          </a:p>
          <a:p>
            <a:pPr algn="just"/>
            <a:r>
              <a:rPr lang="es-PE" sz="1200" b="1" dirty="0"/>
              <a:t>“La acumulación de basura hace daño a la salud” </a:t>
            </a:r>
            <a:endParaRPr lang="es-PE" dirty="0"/>
          </a:p>
        </p:txBody>
      </p:sp>
      <p:sp>
        <p:nvSpPr>
          <p:cNvPr id="19" name="18 Proceso alternativo"/>
          <p:cNvSpPr/>
          <p:nvPr/>
        </p:nvSpPr>
        <p:spPr>
          <a:xfrm>
            <a:off x="407048" y="1380826"/>
            <a:ext cx="1248962" cy="1287587"/>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r>
              <a:rPr lang="es-PE" sz="1200" b="1" dirty="0" smtClean="0"/>
              <a:t>4 </a:t>
            </a:r>
            <a:endParaRPr lang="es-PE" sz="1200" dirty="0"/>
          </a:p>
          <a:p>
            <a:r>
              <a:rPr lang="es-PE" sz="1200" b="1" dirty="0"/>
              <a:t>“Participamos en campañas de sensibilización y limpieza.” </a:t>
            </a:r>
            <a:endParaRPr lang="es-PE" dirty="0"/>
          </a:p>
        </p:txBody>
      </p:sp>
      <p:sp>
        <p:nvSpPr>
          <p:cNvPr id="20" name="19 Proceso alternativo"/>
          <p:cNvSpPr/>
          <p:nvPr/>
        </p:nvSpPr>
        <p:spPr>
          <a:xfrm>
            <a:off x="396204" y="3022304"/>
            <a:ext cx="1296144" cy="1132574"/>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endParaRPr lang="es-PE" sz="1200" dirty="0"/>
          </a:p>
          <a:p>
            <a:r>
              <a:rPr lang="es-PE" sz="1200" b="1" dirty="0"/>
              <a:t>3 </a:t>
            </a:r>
            <a:endParaRPr lang="es-PE" sz="1200" dirty="0"/>
          </a:p>
          <a:p>
            <a:r>
              <a:rPr lang="es-PE" sz="1200" b="1" dirty="0"/>
              <a:t>“Elaboramos carteles promoviendo el cuidado del ambiente. ” </a:t>
            </a:r>
            <a:r>
              <a:rPr lang="es-PE" sz="1100" b="1" dirty="0" smtClean="0"/>
              <a:t> </a:t>
            </a:r>
            <a:endParaRPr lang="es-PE" sz="1100" dirty="0" smtClean="0"/>
          </a:p>
          <a:p>
            <a:pPr algn="ctr"/>
            <a:endParaRPr lang="es-PE" dirty="0"/>
          </a:p>
        </p:txBody>
      </p:sp>
      <p:sp>
        <p:nvSpPr>
          <p:cNvPr id="21" name="20 Cerrar llave"/>
          <p:cNvSpPr/>
          <p:nvPr/>
        </p:nvSpPr>
        <p:spPr>
          <a:xfrm rot="10800000">
            <a:off x="7632338" y="188639"/>
            <a:ext cx="428327" cy="6425025"/>
          </a:xfrm>
          <a:prstGeom prst="rightBrace">
            <a:avLst>
              <a:gd name="adj1" fmla="val 8333"/>
              <a:gd name="adj2" fmla="val 49283"/>
            </a:avLst>
          </a:prstGeom>
          <a:ln w="28575">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PE"/>
          </a:p>
        </p:txBody>
      </p:sp>
      <p:sp>
        <p:nvSpPr>
          <p:cNvPr id="26" name="25 Cerrar llave"/>
          <p:cNvSpPr/>
          <p:nvPr/>
        </p:nvSpPr>
        <p:spPr>
          <a:xfrm>
            <a:off x="5300464" y="323106"/>
            <a:ext cx="360040" cy="875265"/>
          </a:xfrm>
          <a:prstGeom prst="rightBrace">
            <a:avLst/>
          </a:prstGeom>
          <a:ln w="28575">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PE"/>
          </a:p>
        </p:txBody>
      </p:sp>
      <p:sp>
        <p:nvSpPr>
          <p:cNvPr id="28" name="27 Cerrar llave"/>
          <p:cNvSpPr/>
          <p:nvPr/>
        </p:nvSpPr>
        <p:spPr>
          <a:xfrm>
            <a:off x="5631288" y="3144461"/>
            <a:ext cx="234145" cy="2071464"/>
          </a:xfrm>
          <a:prstGeom prst="rightBrace">
            <a:avLst/>
          </a:prstGeom>
          <a:ln w="28575">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PE"/>
          </a:p>
        </p:txBody>
      </p:sp>
      <p:sp>
        <p:nvSpPr>
          <p:cNvPr id="29" name="28 Cerrar llave"/>
          <p:cNvSpPr/>
          <p:nvPr/>
        </p:nvSpPr>
        <p:spPr>
          <a:xfrm>
            <a:off x="5660504" y="1423222"/>
            <a:ext cx="103820" cy="1493165"/>
          </a:xfrm>
          <a:prstGeom prst="rightBrace">
            <a:avLst/>
          </a:prstGeom>
          <a:ln w="28575">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PE"/>
          </a:p>
        </p:txBody>
      </p:sp>
      <p:cxnSp>
        <p:nvCxnSpPr>
          <p:cNvPr id="30" name="29 Conector recto de flecha"/>
          <p:cNvCxnSpPr/>
          <p:nvPr/>
        </p:nvCxnSpPr>
        <p:spPr>
          <a:xfrm flipH="1">
            <a:off x="3951654" y="6224549"/>
            <a:ext cx="1916490" cy="0"/>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31" name="30 Conector recto de flecha"/>
          <p:cNvCxnSpPr>
            <a:stCxn id="17" idx="0"/>
            <a:endCxn id="20" idx="2"/>
          </p:cNvCxnSpPr>
          <p:nvPr/>
        </p:nvCxnSpPr>
        <p:spPr>
          <a:xfrm flipH="1" flipV="1">
            <a:off x="1044276" y="4154878"/>
            <a:ext cx="10554" cy="574669"/>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32" name="31 Conector recto de flecha"/>
          <p:cNvCxnSpPr>
            <a:stCxn id="20" idx="0"/>
            <a:endCxn id="19" idx="2"/>
          </p:cNvCxnSpPr>
          <p:nvPr/>
        </p:nvCxnSpPr>
        <p:spPr>
          <a:xfrm flipH="1" flipV="1">
            <a:off x="1031529" y="2668413"/>
            <a:ext cx="12747" cy="353891"/>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33" name="32 Conector recto"/>
          <p:cNvCxnSpPr/>
          <p:nvPr/>
        </p:nvCxnSpPr>
        <p:spPr>
          <a:xfrm>
            <a:off x="1044276" y="6263703"/>
            <a:ext cx="122346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33 Conector recto de flecha"/>
          <p:cNvCxnSpPr/>
          <p:nvPr/>
        </p:nvCxnSpPr>
        <p:spPr>
          <a:xfrm>
            <a:off x="971934" y="841030"/>
            <a:ext cx="696622" cy="0"/>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35" name="34 Conector recto"/>
          <p:cNvCxnSpPr/>
          <p:nvPr/>
        </p:nvCxnSpPr>
        <p:spPr>
          <a:xfrm>
            <a:off x="970578" y="841030"/>
            <a:ext cx="1356" cy="48270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p:nvPr/>
        </p:nvCxnSpPr>
        <p:spPr>
          <a:xfrm>
            <a:off x="6582746" y="1233838"/>
            <a:ext cx="5478" cy="178938"/>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38" name="37 Conector recto de flecha"/>
          <p:cNvCxnSpPr>
            <a:stCxn id="9" idx="2"/>
            <a:endCxn id="7" idx="0"/>
          </p:cNvCxnSpPr>
          <p:nvPr/>
        </p:nvCxnSpPr>
        <p:spPr>
          <a:xfrm>
            <a:off x="6588224" y="3022304"/>
            <a:ext cx="0" cy="766734"/>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39" name="38 Conector recto de flecha"/>
          <p:cNvCxnSpPr>
            <a:endCxn id="6" idx="0"/>
          </p:cNvCxnSpPr>
          <p:nvPr/>
        </p:nvCxnSpPr>
        <p:spPr>
          <a:xfrm flipH="1">
            <a:off x="6582746" y="4729547"/>
            <a:ext cx="5478" cy="927540"/>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40" name="39 Conector recto de flecha"/>
          <p:cNvCxnSpPr/>
          <p:nvPr/>
        </p:nvCxnSpPr>
        <p:spPr>
          <a:xfrm flipH="1" flipV="1">
            <a:off x="1038798" y="6063855"/>
            <a:ext cx="5478" cy="199848"/>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28900417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4"/>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36"/>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3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39"/>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11" grpId="0" animBg="1"/>
      <p:bldP spid="16" grpId="0" animBg="1"/>
      <p:bldP spid="17" grpId="0" animBg="1"/>
      <p:bldP spid="19" grpId="0" animBg="1"/>
      <p:bldP spid="20" grpId="0" animBg="1"/>
      <p:bldP spid="21" grpId="0" animBg="1"/>
      <p:bldP spid="26" grpId="0" animBg="1"/>
      <p:bldP spid="28" grpId="0" animBg="1"/>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692348" y="417833"/>
            <a:ext cx="3527724" cy="800964"/>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r>
              <a:rPr lang="es-PE" sz="1600" b="1" dirty="0" smtClean="0">
                <a:solidFill>
                  <a:schemeClr val="tx1"/>
                </a:solidFill>
              </a:rPr>
              <a:t>“Organizamos  ferias gastronómicas con productos de la zona</a:t>
            </a:r>
            <a:r>
              <a:rPr lang="es-PE" sz="1400" b="1" dirty="0" smtClean="0">
                <a:solidFill>
                  <a:schemeClr val="tx1"/>
                </a:solidFill>
              </a:rPr>
              <a:t>” </a:t>
            </a:r>
            <a:endParaRPr lang="es-PE" sz="1400" dirty="0">
              <a:solidFill>
                <a:schemeClr val="tx1"/>
              </a:solidFill>
            </a:endParaRPr>
          </a:p>
        </p:txBody>
      </p:sp>
      <p:sp>
        <p:nvSpPr>
          <p:cNvPr id="5" name="4 Rectángulo"/>
          <p:cNvSpPr/>
          <p:nvPr/>
        </p:nvSpPr>
        <p:spPr>
          <a:xfrm>
            <a:off x="1722995" y="1622987"/>
            <a:ext cx="3672408" cy="3757107"/>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just"/>
            <a:r>
              <a:rPr lang="es-PE" sz="1600" b="1" dirty="0" smtClean="0">
                <a:solidFill>
                  <a:srgbClr val="00B050"/>
                </a:solidFill>
              </a:rPr>
              <a:t>En la I.E. “………..”, se observa en los estudiantes un alto consumo de alimentos no nutritivos denominados “comida chatarra”, lo que genera gradualmente problemas de salud que repercuten en su desarrollo integral; </a:t>
            </a:r>
          </a:p>
          <a:p>
            <a:pPr algn="just"/>
            <a:endParaRPr lang="es-PE" sz="1600" dirty="0"/>
          </a:p>
          <a:p>
            <a:pPr algn="just"/>
            <a:r>
              <a:rPr lang="es-PE" sz="1600" b="1" dirty="0"/>
              <a:t>Es necesario </a:t>
            </a:r>
            <a:r>
              <a:rPr lang="es-PE" sz="1600" b="1" dirty="0" smtClean="0"/>
              <a:t>fomentar en la comunidad educativa el consumo de alimentos sanos y nutritivos para salvaguardar la salud de los estudiantes, </a:t>
            </a:r>
            <a:r>
              <a:rPr lang="es-PE" sz="1600" b="1" dirty="0" smtClean="0">
                <a:solidFill>
                  <a:srgbClr val="FF0000"/>
                </a:solidFill>
              </a:rPr>
              <a:t>organizando una feria gastronómica donde se presentarán diversos platos nutritivos con productos de la zona.</a:t>
            </a:r>
            <a:endParaRPr lang="es-PE" dirty="0">
              <a:solidFill>
                <a:srgbClr val="FF0000"/>
              </a:solidFill>
            </a:endParaRPr>
          </a:p>
        </p:txBody>
      </p:sp>
      <p:sp>
        <p:nvSpPr>
          <p:cNvPr id="6" name="5 Rectángulo"/>
          <p:cNvSpPr/>
          <p:nvPr/>
        </p:nvSpPr>
        <p:spPr>
          <a:xfrm>
            <a:off x="6003097" y="5600281"/>
            <a:ext cx="1468880" cy="1013384"/>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r>
              <a:rPr lang="es-PE" sz="1200" b="1" dirty="0" smtClean="0"/>
              <a:t>Situaciones </a:t>
            </a:r>
            <a:r>
              <a:rPr lang="es-PE" sz="1200" b="1" dirty="0"/>
              <a:t>de aprendizaje </a:t>
            </a:r>
            <a:endParaRPr lang="es-PE" sz="1200" dirty="0"/>
          </a:p>
          <a:p>
            <a:r>
              <a:rPr lang="es-PE" sz="1200" b="1" dirty="0"/>
              <a:t>(Actividades </a:t>
            </a:r>
            <a:endParaRPr lang="es-PE" sz="1200" dirty="0"/>
          </a:p>
          <a:p>
            <a:r>
              <a:rPr lang="es-PE" sz="1200" b="1" dirty="0"/>
              <a:t>Significativas) </a:t>
            </a:r>
            <a:endParaRPr lang="es-PE" sz="1200" dirty="0"/>
          </a:p>
        </p:txBody>
      </p:sp>
      <p:sp>
        <p:nvSpPr>
          <p:cNvPr id="7" name="6 Rectángulo"/>
          <p:cNvSpPr/>
          <p:nvPr/>
        </p:nvSpPr>
        <p:spPr>
          <a:xfrm>
            <a:off x="5868144" y="3789038"/>
            <a:ext cx="1440160" cy="927049"/>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endParaRPr lang="es-PE" dirty="0"/>
          </a:p>
          <a:p>
            <a:r>
              <a:rPr lang="es-PE" sz="1200" b="1" dirty="0"/>
              <a:t>Reto, la solución </a:t>
            </a:r>
            <a:endParaRPr lang="es-PE" sz="1200" dirty="0"/>
          </a:p>
          <a:p>
            <a:r>
              <a:rPr lang="es-PE" sz="1200" b="1" dirty="0"/>
              <a:t>al problema / necesidad. </a:t>
            </a:r>
            <a:endParaRPr lang="es-PE" sz="1200" dirty="0"/>
          </a:p>
        </p:txBody>
      </p:sp>
      <p:sp>
        <p:nvSpPr>
          <p:cNvPr id="9" name="8 Rectángulo"/>
          <p:cNvSpPr/>
          <p:nvPr/>
        </p:nvSpPr>
        <p:spPr>
          <a:xfrm>
            <a:off x="5868144" y="1412776"/>
            <a:ext cx="1440160" cy="1609528"/>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PE" sz="1200" b="1" dirty="0" smtClean="0"/>
              <a:t>Descripción </a:t>
            </a:r>
            <a:endParaRPr lang="es-PE" sz="1200" dirty="0"/>
          </a:p>
          <a:p>
            <a:pPr algn="just"/>
            <a:r>
              <a:rPr lang="es-PE" sz="1200" b="1" dirty="0"/>
              <a:t>de la situación problemática </a:t>
            </a:r>
            <a:endParaRPr lang="es-PE" sz="1200" dirty="0"/>
          </a:p>
          <a:p>
            <a:pPr algn="just"/>
            <a:r>
              <a:rPr lang="es-PE" sz="1200" b="1" dirty="0"/>
              <a:t>del contexto. </a:t>
            </a:r>
            <a:endParaRPr lang="es-PE" sz="1200" dirty="0"/>
          </a:p>
          <a:p>
            <a:pPr algn="just"/>
            <a:r>
              <a:rPr lang="es-PE" sz="1200" b="1" dirty="0"/>
              <a:t>(Se convierte en situación significativa) </a:t>
            </a:r>
            <a:endParaRPr lang="es-PE" sz="1200" dirty="0"/>
          </a:p>
        </p:txBody>
      </p:sp>
      <p:sp>
        <p:nvSpPr>
          <p:cNvPr id="10" name="9 Rectángulo"/>
          <p:cNvSpPr/>
          <p:nvPr/>
        </p:nvSpPr>
        <p:spPr>
          <a:xfrm>
            <a:off x="5724128" y="404664"/>
            <a:ext cx="1872208" cy="814133"/>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r>
              <a:rPr lang="es-PE" sz="1200" b="1" dirty="0" smtClean="0"/>
              <a:t>Nombre </a:t>
            </a:r>
            <a:r>
              <a:rPr lang="es-PE" sz="1200" b="1" dirty="0"/>
              <a:t>de la </a:t>
            </a:r>
            <a:endParaRPr lang="es-PE" sz="1200" dirty="0"/>
          </a:p>
          <a:p>
            <a:r>
              <a:rPr lang="es-PE" sz="1200" b="1" dirty="0"/>
              <a:t>Unidad de Aprendizaje </a:t>
            </a:r>
            <a:endParaRPr lang="es-PE" sz="1200" dirty="0"/>
          </a:p>
        </p:txBody>
      </p:sp>
      <p:sp>
        <p:nvSpPr>
          <p:cNvPr id="11" name="10 Rectángulo"/>
          <p:cNvSpPr/>
          <p:nvPr/>
        </p:nvSpPr>
        <p:spPr>
          <a:xfrm flipH="1">
            <a:off x="7915320" y="1380826"/>
            <a:ext cx="720080" cy="498483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PE" sz="1400" b="1" dirty="0" smtClean="0">
                <a:solidFill>
                  <a:schemeClr val="tx1"/>
                </a:solidFill>
              </a:rPr>
              <a:t>S</a:t>
            </a:r>
          </a:p>
          <a:p>
            <a:pPr algn="ctr"/>
            <a:r>
              <a:rPr lang="es-PE" sz="1400" b="1" dirty="0" smtClean="0">
                <a:solidFill>
                  <a:schemeClr val="tx1"/>
                </a:solidFill>
              </a:rPr>
              <a:t>I</a:t>
            </a:r>
          </a:p>
          <a:p>
            <a:pPr algn="ctr"/>
            <a:r>
              <a:rPr lang="es-PE" sz="1400" b="1" dirty="0" smtClean="0">
                <a:solidFill>
                  <a:schemeClr val="tx1"/>
                </a:solidFill>
              </a:rPr>
              <a:t>T</a:t>
            </a:r>
          </a:p>
          <a:p>
            <a:pPr algn="ctr"/>
            <a:r>
              <a:rPr lang="es-PE" sz="1400" b="1" dirty="0" smtClean="0">
                <a:solidFill>
                  <a:schemeClr val="tx1"/>
                </a:solidFill>
              </a:rPr>
              <a:t>U</a:t>
            </a:r>
          </a:p>
          <a:p>
            <a:pPr algn="ctr"/>
            <a:r>
              <a:rPr lang="es-PE" sz="1400" b="1" dirty="0" smtClean="0">
                <a:solidFill>
                  <a:schemeClr val="tx1"/>
                </a:solidFill>
              </a:rPr>
              <a:t>A</a:t>
            </a:r>
          </a:p>
          <a:p>
            <a:pPr algn="ctr"/>
            <a:r>
              <a:rPr lang="es-PE" sz="1400" b="1" dirty="0" smtClean="0">
                <a:solidFill>
                  <a:schemeClr val="tx1"/>
                </a:solidFill>
              </a:rPr>
              <a:t>C</a:t>
            </a:r>
          </a:p>
          <a:p>
            <a:pPr algn="ctr"/>
            <a:r>
              <a:rPr lang="es-PE" sz="1400" b="1" dirty="0" smtClean="0">
                <a:solidFill>
                  <a:schemeClr val="tx1"/>
                </a:solidFill>
              </a:rPr>
              <a:t>I</a:t>
            </a:r>
          </a:p>
          <a:p>
            <a:pPr algn="ctr"/>
            <a:r>
              <a:rPr lang="es-PE" sz="1400" b="1" dirty="0" smtClean="0">
                <a:solidFill>
                  <a:schemeClr val="tx1"/>
                </a:solidFill>
              </a:rPr>
              <a:t>Ó</a:t>
            </a:r>
          </a:p>
          <a:p>
            <a:pPr algn="ctr"/>
            <a:r>
              <a:rPr lang="es-PE" sz="1400" b="1" dirty="0" smtClean="0">
                <a:solidFill>
                  <a:schemeClr val="tx1"/>
                </a:solidFill>
              </a:rPr>
              <a:t>N</a:t>
            </a:r>
          </a:p>
          <a:p>
            <a:pPr algn="ctr"/>
            <a:endParaRPr lang="es-PE" sz="1400" b="1" dirty="0" smtClean="0">
              <a:solidFill>
                <a:schemeClr val="tx1"/>
              </a:solidFill>
            </a:endParaRPr>
          </a:p>
          <a:p>
            <a:pPr algn="ctr"/>
            <a:r>
              <a:rPr lang="es-PE" sz="1400" b="1" dirty="0" smtClean="0">
                <a:solidFill>
                  <a:schemeClr val="tx1"/>
                </a:solidFill>
              </a:rPr>
              <a:t>S</a:t>
            </a:r>
          </a:p>
          <a:p>
            <a:pPr algn="ctr"/>
            <a:r>
              <a:rPr lang="es-PE" sz="1400" b="1" dirty="0" smtClean="0">
                <a:solidFill>
                  <a:schemeClr val="tx1"/>
                </a:solidFill>
              </a:rPr>
              <a:t>I</a:t>
            </a:r>
          </a:p>
          <a:p>
            <a:pPr algn="ctr"/>
            <a:r>
              <a:rPr lang="es-PE" sz="1400" b="1" dirty="0" smtClean="0">
                <a:solidFill>
                  <a:schemeClr val="tx1"/>
                </a:solidFill>
              </a:rPr>
              <a:t>G</a:t>
            </a:r>
          </a:p>
          <a:p>
            <a:pPr algn="ctr"/>
            <a:r>
              <a:rPr lang="es-PE" sz="1400" b="1" dirty="0" smtClean="0">
                <a:solidFill>
                  <a:schemeClr val="tx1"/>
                </a:solidFill>
              </a:rPr>
              <a:t>N</a:t>
            </a:r>
          </a:p>
          <a:p>
            <a:pPr algn="ctr"/>
            <a:r>
              <a:rPr lang="es-PE" sz="1400" b="1" dirty="0" smtClean="0">
                <a:solidFill>
                  <a:schemeClr val="tx1"/>
                </a:solidFill>
              </a:rPr>
              <a:t>I</a:t>
            </a:r>
          </a:p>
          <a:p>
            <a:pPr algn="ctr"/>
            <a:r>
              <a:rPr lang="es-PE" sz="1400" b="1" dirty="0" smtClean="0">
                <a:solidFill>
                  <a:schemeClr val="tx1"/>
                </a:solidFill>
              </a:rPr>
              <a:t>F</a:t>
            </a:r>
          </a:p>
          <a:p>
            <a:pPr algn="ctr"/>
            <a:r>
              <a:rPr lang="es-PE" sz="1400" b="1" dirty="0" smtClean="0">
                <a:solidFill>
                  <a:schemeClr val="tx1"/>
                </a:solidFill>
              </a:rPr>
              <a:t>I</a:t>
            </a:r>
          </a:p>
          <a:p>
            <a:pPr algn="ctr"/>
            <a:r>
              <a:rPr lang="es-PE" sz="1400" b="1" dirty="0" smtClean="0">
                <a:solidFill>
                  <a:schemeClr val="tx1"/>
                </a:solidFill>
              </a:rPr>
              <a:t>C</a:t>
            </a:r>
          </a:p>
          <a:p>
            <a:pPr algn="ctr"/>
            <a:r>
              <a:rPr lang="es-PE" sz="1400" b="1" dirty="0" smtClean="0">
                <a:solidFill>
                  <a:schemeClr val="tx1"/>
                </a:solidFill>
              </a:rPr>
              <a:t>A</a:t>
            </a:r>
          </a:p>
          <a:p>
            <a:pPr algn="ctr"/>
            <a:r>
              <a:rPr lang="es-PE" sz="1400" b="1" dirty="0" smtClean="0">
                <a:solidFill>
                  <a:schemeClr val="tx1"/>
                </a:solidFill>
              </a:rPr>
              <a:t>T</a:t>
            </a:r>
          </a:p>
          <a:p>
            <a:pPr algn="ctr"/>
            <a:r>
              <a:rPr lang="es-PE" sz="1400" b="1" dirty="0" smtClean="0">
                <a:solidFill>
                  <a:schemeClr val="tx1"/>
                </a:solidFill>
              </a:rPr>
              <a:t>I</a:t>
            </a:r>
          </a:p>
          <a:p>
            <a:pPr algn="ctr"/>
            <a:r>
              <a:rPr lang="es-PE" sz="1400" b="1" dirty="0" smtClean="0">
                <a:solidFill>
                  <a:schemeClr val="tx1"/>
                </a:solidFill>
              </a:rPr>
              <a:t>V</a:t>
            </a:r>
          </a:p>
          <a:p>
            <a:pPr algn="ctr"/>
            <a:r>
              <a:rPr lang="es-PE" sz="1400" b="1" dirty="0" smtClean="0">
                <a:solidFill>
                  <a:schemeClr val="tx1"/>
                </a:solidFill>
              </a:rPr>
              <a:t>A</a:t>
            </a:r>
            <a:endParaRPr lang="es-PE" sz="1400" b="1" dirty="0">
              <a:solidFill>
                <a:schemeClr val="tx1"/>
              </a:solidFill>
            </a:endParaRPr>
          </a:p>
        </p:txBody>
      </p:sp>
      <p:sp>
        <p:nvSpPr>
          <p:cNvPr id="16" name="15 Proceso alternativo"/>
          <p:cNvSpPr/>
          <p:nvPr/>
        </p:nvSpPr>
        <p:spPr>
          <a:xfrm>
            <a:off x="2267744" y="5402056"/>
            <a:ext cx="1692188" cy="1211609"/>
          </a:xfrm>
          <a:prstGeom prst="flowChartAlternateProcess">
            <a:avLst/>
          </a:prstGeom>
        </p:spPr>
        <p:style>
          <a:lnRef idx="1">
            <a:schemeClr val="accent6"/>
          </a:lnRef>
          <a:fillRef idx="2">
            <a:schemeClr val="accent6"/>
          </a:fillRef>
          <a:effectRef idx="1">
            <a:schemeClr val="accent6"/>
          </a:effectRef>
          <a:fontRef idx="minor">
            <a:schemeClr val="dk1"/>
          </a:fontRef>
        </p:style>
        <p:txBody>
          <a:bodyPr rtlCol="0" anchor="ctr"/>
          <a:lstStyle/>
          <a:p>
            <a:r>
              <a:rPr lang="es-PE" sz="1200" b="1" dirty="0" smtClean="0"/>
              <a:t>“Investigan las consecuencias del consumo de  comida chatarra en la salud”</a:t>
            </a:r>
            <a:endParaRPr lang="es-PE" dirty="0"/>
          </a:p>
        </p:txBody>
      </p:sp>
      <p:sp>
        <p:nvSpPr>
          <p:cNvPr id="17" name="16 Proceso alternativo"/>
          <p:cNvSpPr/>
          <p:nvPr/>
        </p:nvSpPr>
        <p:spPr>
          <a:xfrm>
            <a:off x="347912" y="4671334"/>
            <a:ext cx="1245331" cy="1371938"/>
          </a:xfrm>
          <a:prstGeom prst="flowChartAlternateProcess">
            <a:avLst/>
          </a:prstGeom>
        </p:spPr>
        <p:style>
          <a:lnRef idx="1">
            <a:schemeClr val="accent6"/>
          </a:lnRef>
          <a:fillRef idx="2">
            <a:schemeClr val="accent6"/>
          </a:fillRef>
          <a:effectRef idx="1">
            <a:schemeClr val="accent6"/>
          </a:effectRef>
          <a:fontRef idx="minor">
            <a:schemeClr val="dk1"/>
          </a:fontRef>
        </p:style>
        <p:txBody>
          <a:bodyPr rtlCol="0" anchor="ctr"/>
          <a:lstStyle/>
          <a:p>
            <a:pPr algn="just"/>
            <a:r>
              <a:rPr lang="es-PE" sz="1200" b="1" dirty="0" smtClean="0"/>
              <a:t>“Conocen el valor nutritivo de productos de la zona” </a:t>
            </a:r>
            <a:endParaRPr lang="es-PE" dirty="0"/>
          </a:p>
        </p:txBody>
      </p:sp>
      <p:sp>
        <p:nvSpPr>
          <p:cNvPr id="19" name="18 Proceso alternativo"/>
          <p:cNvSpPr/>
          <p:nvPr/>
        </p:nvSpPr>
        <p:spPr>
          <a:xfrm>
            <a:off x="443386" y="1380827"/>
            <a:ext cx="1248962" cy="1434510"/>
          </a:xfrm>
          <a:prstGeom prst="flowChartAlternateProcess">
            <a:avLst/>
          </a:prstGeom>
        </p:spPr>
        <p:style>
          <a:lnRef idx="1">
            <a:schemeClr val="accent6"/>
          </a:lnRef>
          <a:fillRef idx="2">
            <a:schemeClr val="accent6"/>
          </a:fillRef>
          <a:effectRef idx="1">
            <a:schemeClr val="accent6"/>
          </a:effectRef>
          <a:fontRef idx="minor">
            <a:schemeClr val="dk1"/>
          </a:fontRef>
        </p:style>
        <p:txBody>
          <a:bodyPr rtlCol="0" anchor="ctr"/>
          <a:lstStyle/>
          <a:p>
            <a:endParaRPr lang="es-PE" sz="1200" dirty="0"/>
          </a:p>
          <a:p>
            <a:r>
              <a:rPr lang="es-PE" sz="1200" b="1" dirty="0"/>
              <a:t>“Participamos en campañas de sensibilización </a:t>
            </a:r>
            <a:r>
              <a:rPr lang="es-PE" sz="1200" b="1" dirty="0" smtClean="0"/>
              <a:t>para una alimentación saludable.</a:t>
            </a:r>
          </a:p>
          <a:p>
            <a:r>
              <a:rPr lang="es-PE" sz="1200" b="1" dirty="0" smtClean="0"/>
              <a:t>” </a:t>
            </a:r>
            <a:endParaRPr lang="es-PE" dirty="0"/>
          </a:p>
        </p:txBody>
      </p:sp>
      <p:sp>
        <p:nvSpPr>
          <p:cNvPr id="20" name="19 Proceso alternativo"/>
          <p:cNvSpPr/>
          <p:nvPr/>
        </p:nvSpPr>
        <p:spPr>
          <a:xfrm>
            <a:off x="323862" y="3022304"/>
            <a:ext cx="1296144" cy="1486816"/>
          </a:xfrm>
          <a:prstGeom prst="flowChartAlternateProcess">
            <a:avLst/>
          </a:prstGeom>
        </p:spPr>
        <p:style>
          <a:lnRef idx="1">
            <a:schemeClr val="accent6"/>
          </a:lnRef>
          <a:fillRef idx="2">
            <a:schemeClr val="accent6"/>
          </a:fillRef>
          <a:effectRef idx="1">
            <a:schemeClr val="accent6"/>
          </a:effectRef>
          <a:fontRef idx="minor">
            <a:schemeClr val="dk1"/>
          </a:fontRef>
        </p:style>
        <p:txBody>
          <a:bodyPr rtlCol="0" anchor="ctr"/>
          <a:lstStyle/>
          <a:p>
            <a:r>
              <a:rPr lang="es-PE" sz="1200" b="1" dirty="0" smtClean="0"/>
              <a:t> </a:t>
            </a:r>
            <a:endParaRPr lang="es-PE" sz="1200" dirty="0"/>
          </a:p>
          <a:p>
            <a:r>
              <a:rPr lang="es-PE" sz="1200" b="1" dirty="0"/>
              <a:t>“</a:t>
            </a:r>
            <a:r>
              <a:rPr lang="es-PE" sz="1200" b="1" dirty="0" smtClean="0"/>
              <a:t>Elaboran trípticos con recetas de platos nutritivos con productos de la zona</a:t>
            </a:r>
          </a:p>
          <a:p>
            <a:endParaRPr lang="es-PE" dirty="0"/>
          </a:p>
        </p:txBody>
      </p:sp>
      <p:sp>
        <p:nvSpPr>
          <p:cNvPr id="21" name="20 Cerrar llave"/>
          <p:cNvSpPr/>
          <p:nvPr/>
        </p:nvSpPr>
        <p:spPr>
          <a:xfrm rot="10800000">
            <a:off x="7632338" y="188639"/>
            <a:ext cx="428327" cy="6425025"/>
          </a:xfrm>
          <a:prstGeom prst="rightBrace">
            <a:avLst>
              <a:gd name="adj1" fmla="val 8333"/>
              <a:gd name="adj2" fmla="val 49283"/>
            </a:avLst>
          </a:prstGeom>
          <a:ln w="28575">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PE"/>
          </a:p>
        </p:txBody>
      </p:sp>
      <p:sp>
        <p:nvSpPr>
          <p:cNvPr id="26" name="25 Cerrar llave"/>
          <p:cNvSpPr/>
          <p:nvPr/>
        </p:nvSpPr>
        <p:spPr>
          <a:xfrm>
            <a:off x="5300464" y="323106"/>
            <a:ext cx="360040" cy="875265"/>
          </a:xfrm>
          <a:prstGeom prst="rightBrace">
            <a:avLst/>
          </a:prstGeom>
          <a:ln w="28575">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PE"/>
          </a:p>
        </p:txBody>
      </p:sp>
      <p:sp>
        <p:nvSpPr>
          <p:cNvPr id="28" name="27 Cerrar llave"/>
          <p:cNvSpPr/>
          <p:nvPr/>
        </p:nvSpPr>
        <p:spPr>
          <a:xfrm>
            <a:off x="5631288" y="3144461"/>
            <a:ext cx="234145" cy="2071464"/>
          </a:xfrm>
          <a:prstGeom prst="rightBrace">
            <a:avLst/>
          </a:prstGeom>
          <a:ln w="28575">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PE"/>
          </a:p>
        </p:txBody>
      </p:sp>
      <p:sp>
        <p:nvSpPr>
          <p:cNvPr id="29" name="28 Cerrar llave"/>
          <p:cNvSpPr/>
          <p:nvPr/>
        </p:nvSpPr>
        <p:spPr>
          <a:xfrm>
            <a:off x="5660504" y="1423222"/>
            <a:ext cx="103820" cy="1493165"/>
          </a:xfrm>
          <a:prstGeom prst="rightBrace">
            <a:avLst/>
          </a:prstGeom>
          <a:ln w="28575">
            <a:solidFill>
              <a:srgbClr val="FF0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s-PE"/>
          </a:p>
        </p:txBody>
      </p:sp>
      <p:cxnSp>
        <p:nvCxnSpPr>
          <p:cNvPr id="30" name="29 Conector recto de flecha"/>
          <p:cNvCxnSpPr/>
          <p:nvPr/>
        </p:nvCxnSpPr>
        <p:spPr>
          <a:xfrm flipH="1">
            <a:off x="3951654" y="6224549"/>
            <a:ext cx="1916490" cy="0"/>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31" name="30 Conector recto de flecha"/>
          <p:cNvCxnSpPr>
            <a:stCxn id="17" idx="0"/>
            <a:endCxn id="20" idx="2"/>
          </p:cNvCxnSpPr>
          <p:nvPr/>
        </p:nvCxnSpPr>
        <p:spPr>
          <a:xfrm flipV="1">
            <a:off x="970578" y="4509120"/>
            <a:ext cx="1356" cy="162214"/>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32" name="31 Conector recto de flecha"/>
          <p:cNvCxnSpPr>
            <a:stCxn id="20" idx="0"/>
          </p:cNvCxnSpPr>
          <p:nvPr/>
        </p:nvCxnSpPr>
        <p:spPr>
          <a:xfrm flipH="1" flipV="1">
            <a:off x="970838" y="2798520"/>
            <a:ext cx="1096" cy="223784"/>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33" name="32 Conector recto"/>
          <p:cNvCxnSpPr/>
          <p:nvPr/>
        </p:nvCxnSpPr>
        <p:spPr>
          <a:xfrm>
            <a:off x="1044276" y="6263703"/>
            <a:ext cx="122346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33 Conector recto de flecha"/>
          <p:cNvCxnSpPr/>
          <p:nvPr/>
        </p:nvCxnSpPr>
        <p:spPr>
          <a:xfrm>
            <a:off x="971934" y="841030"/>
            <a:ext cx="696622" cy="0"/>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35" name="34 Conector recto"/>
          <p:cNvCxnSpPr/>
          <p:nvPr/>
        </p:nvCxnSpPr>
        <p:spPr>
          <a:xfrm>
            <a:off x="970578" y="841030"/>
            <a:ext cx="1356" cy="48270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35 Conector recto de flecha"/>
          <p:cNvCxnSpPr/>
          <p:nvPr/>
        </p:nvCxnSpPr>
        <p:spPr>
          <a:xfrm>
            <a:off x="6582746" y="1233838"/>
            <a:ext cx="5478" cy="178938"/>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37" name="36 Conector recto de flecha"/>
          <p:cNvCxnSpPr/>
          <p:nvPr/>
        </p:nvCxnSpPr>
        <p:spPr>
          <a:xfrm>
            <a:off x="6588224" y="3022304"/>
            <a:ext cx="0" cy="766734"/>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38" name="37 Conector recto de flecha"/>
          <p:cNvCxnSpPr/>
          <p:nvPr/>
        </p:nvCxnSpPr>
        <p:spPr>
          <a:xfrm>
            <a:off x="6588224" y="4729547"/>
            <a:ext cx="0" cy="870734"/>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cxnSp>
        <p:nvCxnSpPr>
          <p:cNvPr id="39" name="38 Conector recto de flecha"/>
          <p:cNvCxnSpPr/>
          <p:nvPr/>
        </p:nvCxnSpPr>
        <p:spPr>
          <a:xfrm flipH="1" flipV="1">
            <a:off x="1038798" y="6063855"/>
            <a:ext cx="5478" cy="199848"/>
          </a:xfrm>
          <a:prstGeom prst="straightConnector1">
            <a:avLst/>
          </a:prstGeom>
          <a:ln w="28575">
            <a:solidFill>
              <a:srgbClr val="FF0000"/>
            </a:solidFill>
            <a:tailEnd type="arrow"/>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60759040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1"/>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2"/>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6"/>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38"/>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11" grpId="0" animBg="1"/>
      <p:bldP spid="16" grpId="0" animBg="1"/>
      <p:bldP spid="19" grpId="0" animBg="1"/>
      <p:bldP spid="20" grpId="0" animBg="1"/>
      <p:bldP spid="21" grpId="0" animBg="1"/>
      <p:bldP spid="26" grpId="0" animBg="1"/>
      <p:bldP spid="28" grpId="0" animBg="1"/>
      <p:bldP spid="2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195736" y="476672"/>
            <a:ext cx="4608512" cy="1134126"/>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endParaRPr lang="es-PE" dirty="0"/>
          </a:p>
          <a:p>
            <a:r>
              <a:rPr lang="es-PE" sz="1600" b="0" i="0" u="none" strike="noStrike" baseline="0" dirty="0" smtClean="0">
                <a:solidFill>
                  <a:schemeClr val="tx1"/>
                </a:solidFill>
              </a:rPr>
              <a:t>Cuidemos nuestro ambiente, realizando Campañas de Sensibilización para preservar la vida en nuestro planeta” </a:t>
            </a:r>
          </a:p>
          <a:p>
            <a:pPr algn="ctr"/>
            <a:endParaRPr lang="es-PE" dirty="0"/>
          </a:p>
        </p:txBody>
      </p:sp>
      <p:sp>
        <p:nvSpPr>
          <p:cNvPr id="5" name="4 Rectángulo"/>
          <p:cNvSpPr/>
          <p:nvPr/>
        </p:nvSpPr>
        <p:spPr>
          <a:xfrm>
            <a:off x="2262998" y="1916832"/>
            <a:ext cx="4541250" cy="446449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endParaRPr lang="es-PE" dirty="0"/>
          </a:p>
          <a:p>
            <a:pPr algn="just"/>
            <a:r>
              <a:rPr lang="es-PE" sz="2000" b="0" i="0" u="none" strike="noStrike" baseline="0" dirty="0" smtClean="0">
                <a:solidFill>
                  <a:schemeClr val="tx1"/>
                </a:solidFill>
              </a:rPr>
              <a:t>En la comunidad de la </a:t>
            </a:r>
            <a:r>
              <a:rPr lang="es-PE" sz="2000" b="0" i="0" u="none" strike="noStrike" baseline="0" dirty="0" err="1" smtClean="0">
                <a:solidFill>
                  <a:schemeClr val="tx1"/>
                </a:solidFill>
              </a:rPr>
              <a:t>Collpa</a:t>
            </a:r>
            <a:r>
              <a:rPr lang="es-PE" sz="2000" b="0" i="0" u="none" strike="noStrike" baseline="0" dirty="0" smtClean="0">
                <a:solidFill>
                  <a:schemeClr val="tx1"/>
                </a:solidFill>
              </a:rPr>
              <a:t> - Cajamarca; los pobladores realizan tala indiscriminada de árboles, </a:t>
            </a:r>
            <a:r>
              <a:rPr lang="es-PE" sz="2000" dirty="0" smtClean="0">
                <a:solidFill>
                  <a:schemeClr val="tx1"/>
                </a:solidFill>
              </a:rPr>
              <a:t>en </a:t>
            </a:r>
            <a:r>
              <a:rPr lang="es-PE" sz="2000" b="0" i="0" u="none" strike="noStrike" baseline="0" dirty="0" smtClean="0">
                <a:solidFill>
                  <a:schemeClr val="tx1"/>
                </a:solidFill>
              </a:rPr>
              <a:t>consecuencia están atentando contra la contaminación del ambiente. </a:t>
            </a:r>
          </a:p>
          <a:p>
            <a:pPr algn="just"/>
            <a:endParaRPr lang="es-PE" sz="2000" b="0" i="0" u="none" strike="noStrike" baseline="0" dirty="0" smtClean="0">
              <a:solidFill>
                <a:schemeClr val="tx1"/>
              </a:solidFill>
            </a:endParaRPr>
          </a:p>
          <a:p>
            <a:pPr algn="just"/>
            <a:r>
              <a:rPr lang="es-PE" sz="2000" b="0" i="0" u="none" strike="noStrike" baseline="0" dirty="0" smtClean="0">
                <a:solidFill>
                  <a:schemeClr val="tx1"/>
                </a:solidFill>
              </a:rPr>
              <a:t>Siendo conscientes de la necesidad que tienen nuestros estudiantes y la comunidad en general de conocer, aplicar y difundir las medidas preventivas para el cuidado de nuestro medio ambiente, nos hemos propuesto realizar campañas de sensibilización para el cuidado de nuestro ambiente.</a:t>
            </a:r>
          </a:p>
          <a:p>
            <a:pPr algn="ctr"/>
            <a:endParaRPr lang="es-PE" dirty="0"/>
          </a:p>
        </p:txBody>
      </p:sp>
      <p:sp>
        <p:nvSpPr>
          <p:cNvPr id="6" name="5 Elipse"/>
          <p:cNvSpPr/>
          <p:nvPr/>
        </p:nvSpPr>
        <p:spPr>
          <a:xfrm>
            <a:off x="467544" y="476672"/>
            <a:ext cx="1584176" cy="1764196"/>
          </a:xfrm>
          <a:prstGeom prst="ellipse">
            <a:avLst/>
          </a:prstGeom>
        </p:spPr>
        <p:style>
          <a:lnRef idx="3">
            <a:schemeClr val="lt1"/>
          </a:lnRef>
          <a:fillRef idx="1">
            <a:schemeClr val="accent6"/>
          </a:fillRef>
          <a:effectRef idx="1">
            <a:schemeClr val="accent6"/>
          </a:effectRef>
          <a:fontRef idx="minor">
            <a:schemeClr val="lt1"/>
          </a:fontRef>
        </p:style>
        <p:txBody>
          <a:bodyPr rtlCol="0" anchor="ctr"/>
          <a:lstStyle/>
          <a:p>
            <a:endParaRPr lang="es-PE" dirty="0"/>
          </a:p>
          <a:p>
            <a:r>
              <a:rPr lang="es-PE" sz="1200" b="0" i="0" u="none" strike="noStrike" baseline="0" dirty="0" smtClean="0">
                <a:solidFill>
                  <a:schemeClr val="tx1"/>
                </a:solidFill>
              </a:rPr>
              <a:t>4 “Participamos en campañas de sensibilización </a:t>
            </a:r>
            <a:endParaRPr lang="es-PE" b="0" i="0" u="none" strike="noStrike" baseline="0" dirty="0" smtClean="0">
              <a:solidFill>
                <a:schemeClr val="tx1"/>
              </a:solidFill>
            </a:endParaRPr>
          </a:p>
          <a:p>
            <a:pPr algn="ctr"/>
            <a:endParaRPr lang="es-PE" dirty="0">
              <a:solidFill>
                <a:schemeClr val="tx1"/>
              </a:solidFill>
            </a:endParaRPr>
          </a:p>
        </p:txBody>
      </p:sp>
      <p:sp>
        <p:nvSpPr>
          <p:cNvPr id="7" name="6 Elipse"/>
          <p:cNvSpPr/>
          <p:nvPr/>
        </p:nvSpPr>
        <p:spPr>
          <a:xfrm>
            <a:off x="467544" y="3627022"/>
            <a:ext cx="1584176" cy="2142238"/>
          </a:xfrm>
          <a:prstGeom prst="ellipse">
            <a:avLst/>
          </a:prstGeom>
        </p:spPr>
        <p:style>
          <a:lnRef idx="3">
            <a:schemeClr val="lt1"/>
          </a:lnRef>
          <a:fillRef idx="1">
            <a:schemeClr val="accent6"/>
          </a:fillRef>
          <a:effectRef idx="1">
            <a:schemeClr val="accent6"/>
          </a:effectRef>
          <a:fontRef idx="minor">
            <a:schemeClr val="lt1"/>
          </a:fontRef>
        </p:style>
        <p:txBody>
          <a:bodyPr rtlCol="0" anchor="ctr"/>
          <a:lstStyle/>
          <a:p>
            <a:endParaRPr lang="es-PE" dirty="0"/>
          </a:p>
          <a:p>
            <a:r>
              <a:rPr lang="es-PE" sz="1200" b="0" i="0" u="none" strike="noStrike" baseline="0" dirty="0" smtClean="0">
                <a:solidFill>
                  <a:schemeClr val="tx1"/>
                </a:solidFill>
              </a:rPr>
              <a:t>3 </a:t>
            </a:r>
            <a:r>
              <a:rPr lang="es-PE" b="0" i="0" u="none" strike="noStrike" baseline="0" dirty="0" smtClean="0">
                <a:solidFill>
                  <a:schemeClr val="tx1"/>
                </a:solidFill>
              </a:rPr>
              <a:t>“</a:t>
            </a:r>
            <a:r>
              <a:rPr lang="es-PE" sz="1200" b="0" i="0" u="none" strike="noStrike" baseline="0" dirty="0" smtClean="0">
                <a:solidFill>
                  <a:schemeClr val="tx1"/>
                </a:solidFill>
              </a:rPr>
              <a:t>Elaboramos pancartas, trípticos y volantes sobre la contaminación ambiental.” </a:t>
            </a:r>
          </a:p>
          <a:p>
            <a:pPr algn="ctr"/>
            <a:endParaRPr lang="es-PE" dirty="0">
              <a:solidFill>
                <a:schemeClr val="tx1"/>
              </a:solidFill>
            </a:endParaRPr>
          </a:p>
        </p:txBody>
      </p:sp>
      <p:sp>
        <p:nvSpPr>
          <p:cNvPr id="8" name="7 Elipse"/>
          <p:cNvSpPr/>
          <p:nvPr/>
        </p:nvSpPr>
        <p:spPr>
          <a:xfrm>
            <a:off x="6890042" y="3627022"/>
            <a:ext cx="1786414" cy="2142238"/>
          </a:xfrm>
          <a:prstGeom prst="ellipse">
            <a:avLst/>
          </a:prstGeom>
        </p:spPr>
        <p:style>
          <a:lnRef idx="3">
            <a:schemeClr val="lt1"/>
          </a:lnRef>
          <a:fillRef idx="1">
            <a:schemeClr val="accent6"/>
          </a:fillRef>
          <a:effectRef idx="1">
            <a:schemeClr val="accent6"/>
          </a:effectRef>
          <a:fontRef idx="minor">
            <a:schemeClr val="lt1"/>
          </a:fontRef>
        </p:style>
        <p:txBody>
          <a:bodyPr rtlCol="0" anchor="ctr"/>
          <a:lstStyle/>
          <a:p>
            <a:endParaRPr lang="es-PE" dirty="0"/>
          </a:p>
          <a:p>
            <a:r>
              <a:rPr lang="es-PE" sz="1200" b="0" i="0" u="none" strike="noStrike" baseline="0" dirty="0" smtClean="0">
                <a:solidFill>
                  <a:schemeClr val="tx1"/>
                </a:solidFill>
              </a:rPr>
              <a:t>2 “</a:t>
            </a:r>
            <a:r>
              <a:rPr lang="es-PE" sz="1200" dirty="0" smtClean="0">
                <a:solidFill>
                  <a:schemeClr val="tx1"/>
                </a:solidFill>
              </a:rPr>
              <a:t>Investigamos sobre el proceso de la fotosíntesis</a:t>
            </a:r>
            <a:r>
              <a:rPr lang="es-PE" sz="1200" b="0" i="0" u="none" strike="noStrike" baseline="0" dirty="0" smtClean="0">
                <a:solidFill>
                  <a:schemeClr val="tx1"/>
                </a:solidFill>
              </a:rPr>
              <a:t>” </a:t>
            </a:r>
          </a:p>
          <a:p>
            <a:pPr algn="ctr"/>
            <a:endParaRPr lang="es-PE" dirty="0">
              <a:solidFill>
                <a:schemeClr val="tx1"/>
              </a:solidFill>
            </a:endParaRPr>
          </a:p>
        </p:txBody>
      </p:sp>
      <p:sp>
        <p:nvSpPr>
          <p:cNvPr id="9" name="8 Elipse"/>
          <p:cNvSpPr/>
          <p:nvPr/>
        </p:nvSpPr>
        <p:spPr>
          <a:xfrm>
            <a:off x="6948264" y="476672"/>
            <a:ext cx="1728192" cy="2268252"/>
          </a:xfrm>
          <a:prstGeom prst="ellipse">
            <a:avLst/>
          </a:prstGeom>
        </p:spPr>
        <p:style>
          <a:lnRef idx="3">
            <a:schemeClr val="lt1"/>
          </a:lnRef>
          <a:fillRef idx="1">
            <a:schemeClr val="accent6"/>
          </a:fillRef>
          <a:effectRef idx="1">
            <a:schemeClr val="accent6"/>
          </a:effectRef>
          <a:fontRef idx="minor">
            <a:schemeClr val="lt1"/>
          </a:fontRef>
        </p:style>
        <p:txBody>
          <a:bodyPr rtlCol="0" anchor="ctr"/>
          <a:lstStyle/>
          <a:p>
            <a:endParaRPr lang="es-PE" dirty="0"/>
          </a:p>
          <a:p>
            <a:r>
              <a:rPr lang="es-PE" sz="1200" b="0" i="0" u="none" strike="noStrike" baseline="0" dirty="0" smtClean="0">
                <a:solidFill>
                  <a:schemeClr val="tx1"/>
                </a:solidFill>
              </a:rPr>
              <a:t>1. </a:t>
            </a:r>
            <a:r>
              <a:rPr lang="es-PE" dirty="0" smtClean="0">
                <a:solidFill>
                  <a:schemeClr val="tx1"/>
                </a:solidFill>
              </a:rPr>
              <a:t>«</a:t>
            </a:r>
            <a:r>
              <a:rPr lang="es-PE" sz="1200" dirty="0" smtClean="0">
                <a:solidFill>
                  <a:schemeClr val="tx1"/>
                </a:solidFill>
              </a:rPr>
              <a:t>In</a:t>
            </a:r>
            <a:r>
              <a:rPr lang="es-PE" sz="1200" b="0" i="0" u="none" strike="noStrike" baseline="0" dirty="0" smtClean="0">
                <a:solidFill>
                  <a:schemeClr val="tx1"/>
                </a:solidFill>
              </a:rPr>
              <a:t>vestigamos las causas que originan el deterioro de nuestra comunidad” </a:t>
            </a:r>
          </a:p>
          <a:p>
            <a:pPr algn="ctr"/>
            <a:endParaRPr lang="es-PE" dirty="0"/>
          </a:p>
        </p:txBody>
      </p:sp>
      <p:cxnSp>
        <p:nvCxnSpPr>
          <p:cNvPr id="10" name="9 Conector recto de flecha"/>
          <p:cNvCxnSpPr/>
          <p:nvPr/>
        </p:nvCxnSpPr>
        <p:spPr>
          <a:xfrm>
            <a:off x="6804248" y="1043735"/>
            <a:ext cx="288032"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1920778" y="908720"/>
            <a:ext cx="288032"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flipV="1">
            <a:off x="1259632" y="2348880"/>
            <a:ext cx="0" cy="126058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flipV="1">
            <a:off x="1259632" y="5769261"/>
            <a:ext cx="0" cy="90009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a:off x="7812360" y="2755506"/>
            <a:ext cx="0" cy="85396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1259632" y="6669360"/>
            <a:ext cx="669674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7956376" y="5769261"/>
            <a:ext cx="0" cy="90009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807085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195736" y="188640"/>
            <a:ext cx="4608512" cy="1422158"/>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endParaRPr lang="es-PE" sz="1600" dirty="0"/>
          </a:p>
          <a:p>
            <a:r>
              <a:rPr lang="es-PE" sz="2000" b="0" i="0" u="none" strike="noStrike" baseline="0" dirty="0" smtClean="0"/>
              <a:t>“Conocemos y valoramos nuestro legado cultural produciendo textos informativos”. </a:t>
            </a:r>
          </a:p>
          <a:p>
            <a:pPr algn="ctr"/>
            <a:endParaRPr lang="es-PE" dirty="0"/>
          </a:p>
        </p:txBody>
      </p:sp>
      <p:sp>
        <p:nvSpPr>
          <p:cNvPr id="5" name="4 Rectángulo"/>
          <p:cNvSpPr/>
          <p:nvPr/>
        </p:nvSpPr>
        <p:spPr>
          <a:xfrm>
            <a:off x="2262998" y="1916832"/>
            <a:ext cx="4541250" cy="446449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endParaRPr lang="es-PE" dirty="0"/>
          </a:p>
          <a:p>
            <a:pPr algn="just"/>
            <a:r>
              <a:rPr lang="es-PE" sz="2000" b="0" i="0" u="none" strike="noStrike" baseline="0" dirty="0" smtClean="0"/>
              <a:t>En la provincia de Cajamarca existen diversos museos, que preservan los valiosos vestigios de nuestra cultura regional, los mismos que son poco visitados por los estudiantes y la población cajamarquina. </a:t>
            </a:r>
          </a:p>
          <a:p>
            <a:pPr algn="just"/>
            <a:endParaRPr lang="es-PE" sz="2000" b="0" i="0" u="none" strike="noStrike" baseline="0" dirty="0" smtClean="0"/>
          </a:p>
          <a:p>
            <a:pPr algn="just"/>
            <a:r>
              <a:rPr lang="es-PE" sz="2000" b="0" i="0" u="none" strike="noStrike" baseline="0" dirty="0" smtClean="0"/>
              <a:t>Conocedores, que nuestros estudiantes necesitan saber de nuestro pasado histórico y legado cultural, es preciso que conozcan, investiguen y difundan el Patrimonio cultural elaborando textos informativos. </a:t>
            </a:r>
          </a:p>
          <a:p>
            <a:pPr algn="ctr"/>
            <a:endParaRPr lang="es-PE" dirty="0"/>
          </a:p>
        </p:txBody>
      </p:sp>
      <p:sp>
        <p:nvSpPr>
          <p:cNvPr id="7" name="6 Elipse"/>
          <p:cNvSpPr/>
          <p:nvPr/>
        </p:nvSpPr>
        <p:spPr>
          <a:xfrm>
            <a:off x="380446" y="2006842"/>
            <a:ext cx="1671274" cy="2142238"/>
          </a:xfrm>
          <a:prstGeom prst="ellipse">
            <a:avLst/>
          </a:prstGeom>
        </p:spPr>
        <p:style>
          <a:lnRef idx="3">
            <a:schemeClr val="lt1"/>
          </a:lnRef>
          <a:fillRef idx="1">
            <a:schemeClr val="accent4"/>
          </a:fillRef>
          <a:effectRef idx="1">
            <a:schemeClr val="accent4"/>
          </a:effectRef>
          <a:fontRef idx="minor">
            <a:schemeClr val="lt1"/>
          </a:fontRef>
        </p:style>
        <p:txBody>
          <a:bodyPr rtlCol="0" anchor="ctr"/>
          <a:lstStyle/>
          <a:p>
            <a:endParaRPr lang="es-PE" dirty="0"/>
          </a:p>
          <a:p>
            <a:r>
              <a:rPr lang="es-PE" sz="1200" b="0" i="0" u="none" strike="noStrike" baseline="0" dirty="0" smtClean="0"/>
              <a:t>1 “Conocemos nuestro legado cultural</a:t>
            </a:r>
            <a:r>
              <a:rPr lang="es-PE" sz="1200" b="0" i="0" u="none" strike="noStrike" dirty="0" smtClean="0"/>
              <a:t> cajamarquino.</a:t>
            </a:r>
            <a:r>
              <a:rPr lang="es-PE" b="0" i="0" u="none" strike="noStrike" baseline="0" dirty="0" smtClean="0"/>
              <a:t>” </a:t>
            </a:r>
          </a:p>
          <a:p>
            <a:pPr algn="ctr"/>
            <a:endParaRPr lang="es-PE" dirty="0"/>
          </a:p>
        </p:txBody>
      </p:sp>
      <p:sp>
        <p:nvSpPr>
          <p:cNvPr id="8" name="7 Elipse"/>
          <p:cNvSpPr/>
          <p:nvPr/>
        </p:nvSpPr>
        <p:spPr>
          <a:xfrm>
            <a:off x="6890042" y="3627022"/>
            <a:ext cx="1796758" cy="2142238"/>
          </a:xfrm>
          <a:prstGeom prst="ellipse">
            <a:avLst/>
          </a:prstGeom>
        </p:spPr>
        <p:style>
          <a:lnRef idx="3">
            <a:schemeClr val="lt1"/>
          </a:lnRef>
          <a:fillRef idx="1">
            <a:schemeClr val="accent4"/>
          </a:fillRef>
          <a:effectRef idx="1">
            <a:schemeClr val="accent4"/>
          </a:effectRef>
          <a:fontRef idx="minor">
            <a:schemeClr val="lt1"/>
          </a:fontRef>
        </p:style>
        <p:txBody>
          <a:bodyPr rtlCol="0" anchor="ctr"/>
          <a:lstStyle/>
          <a:p>
            <a:endParaRPr lang="es-PE" dirty="0"/>
          </a:p>
          <a:p>
            <a:r>
              <a:rPr lang="es-PE" sz="1200" b="0" i="0" u="none" strike="noStrike" baseline="0" dirty="0" smtClean="0"/>
              <a:t>2. “Investigamos la existencia de los antiguos pueblos cajamarquinos” </a:t>
            </a:r>
          </a:p>
          <a:p>
            <a:endParaRPr lang="es-PE" dirty="0"/>
          </a:p>
        </p:txBody>
      </p:sp>
      <p:sp>
        <p:nvSpPr>
          <p:cNvPr id="9" name="8 Elipse"/>
          <p:cNvSpPr/>
          <p:nvPr/>
        </p:nvSpPr>
        <p:spPr>
          <a:xfrm>
            <a:off x="6948264" y="476672"/>
            <a:ext cx="1584176" cy="2268252"/>
          </a:xfrm>
          <a:prstGeom prst="ellipse">
            <a:avLst/>
          </a:prstGeom>
        </p:spPr>
        <p:style>
          <a:lnRef idx="3">
            <a:schemeClr val="lt1"/>
          </a:lnRef>
          <a:fillRef idx="1">
            <a:schemeClr val="accent4"/>
          </a:fillRef>
          <a:effectRef idx="1">
            <a:schemeClr val="accent4"/>
          </a:effectRef>
          <a:fontRef idx="minor">
            <a:schemeClr val="lt1"/>
          </a:fontRef>
        </p:style>
        <p:txBody>
          <a:bodyPr rtlCol="0" anchor="ctr"/>
          <a:lstStyle/>
          <a:p>
            <a:endParaRPr lang="es-PE" dirty="0"/>
          </a:p>
          <a:p>
            <a:endParaRPr lang="es-PE" sz="1200" dirty="0"/>
          </a:p>
          <a:p>
            <a:r>
              <a:rPr lang="es-PE" sz="1200" b="0" i="0" u="none" strike="noStrike" baseline="0" dirty="0" smtClean="0"/>
              <a:t>3 “Elaboramos textos informativos referentes a las diversas culturas.” </a:t>
            </a:r>
          </a:p>
          <a:p>
            <a:pPr algn="ctr"/>
            <a:endParaRPr lang="es-PE" dirty="0"/>
          </a:p>
        </p:txBody>
      </p:sp>
      <p:cxnSp>
        <p:nvCxnSpPr>
          <p:cNvPr id="10" name="9 Conector recto de flecha"/>
          <p:cNvCxnSpPr/>
          <p:nvPr/>
        </p:nvCxnSpPr>
        <p:spPr>
          <a:xfrm>
            <a:off x="6804248" y="1043735"/>
            <a:ext cx="288032"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1216083" y="908720"/>
            <a:ext cx="992727"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flipV="1">
            <a:off x="1259632" y="4221088"/>
            <a:ext cx="0" cy="244827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a:off x="7812360" y="2755506"/>
            <a:ext cx="0" cy="85396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a:off x="1259632" y="6669360"/>
            <a:ext cx="669674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7956376" y="5769261"/>
            <a:ext cx="0" cy="90009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1216083" y="899719"/>
            <a:ext cx="0" cy="112214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438256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504056"/>
          </a:xfrm>
        </p:spPr>
        <p:txBody>
          <a:bodyPr>
            <a:normAutofit fontScale="90000"/>
          </a:bodyPr>
          <a:lstStyle/>
          <a:p>
            <a:r>
              <a:rPr lang="es-PE" sz="2800" dirty="0" smtClean="0">
                <a:solidFill>
                  <a:srgbClr val="FF0000"/>
                </a:solidFill>
              </a:rPr>
              <a:t>EJEMPLOS DE SITUACIÓN SIGNIFICATIVA</a:t>
            </a:r>
            <a:endParaRPr lang="es-PE" sz="2800" dirty="0">
              <a:solidFill>
                <a:srgbClr val="FF0000"/>
              </a:solidFill>
            </a:endParaRPr>
          </a:p>
        </p:txBody>
      </p:sp>
      <p:sp>
        <p:nvSpPr>
          <p:cNvPr id="4" name="3 Rectángulo"/>
          <p:cNvSpPr/>
          <p:nvPr/>
        </p:nvSpPr>
        <p:spPr>
          <a:xfrm>
            <a:off x="755576" y="764704"/>
            <a:ext cx="7776864" cy="252028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PE" dirty="0" smtClean="0"/>
              <a:t>En el Centro Poblado de </a:t>
            </a:r>
            <a:r>
              <a:rPr lang="es-PE" dirty="0" err="1" smtClean="0"/>
              <a:t>Agocucho</a:t>
            </a:r>
            <a:r>
              <a:rPr lang="es-PE" dirty="0" smtClean="0"/>
              <a:t> del distrito de Cajamarca, existe diversidad de plantas medicinales y algunos pobladores y estudiantes de la comunidad desconocen las propiedades medicinales de dichas plantas y optan por las medicinas farmacéuticas.</a:t>
            </a:r>
          </a:p>
          <a:p>
            <a:pPr algn="just"/>
            <a:r>
              <a:rPr lang="es-PE" dirty="0" smtClean="0"/>
              <a:t>Siendo una necesidad para nuestros estudiantes y pobladores que conozcan las propiedades curativas de estas plantas para usarlas como una alternativa para atender sus dolencias hemos propuesto investigar y difundirlo a través de boletines a fin de que se revalore esta práctica.</a:t>
            </a:r>
            <a:endParaRPr lang="es-PE" dirty="0"/>
          </a:p>
        </p:txBody>
      </p:sp>
      <p:sp>
        <p:nvSpPr>
          <p:cNvPr id="5" name="4 Rectángulo"/>
          <p:cNvSpPr/>
          <p:nvPr/>
        </p:nvSpPr>
        <p:spPr>
          <a:xfrm>
            <a:off x="827584" y="3501008"/>
            <a:ext cx="7776864" cy="2592288"/>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just"/>
            <a:r>
              <a:rPr lang="es-PE" dirty="0" smtClean="0">
                <a:solidFill>
                  <a:schemeClr val="tx1"/>
                </a:solidFill>
              </a:rPr>
              <a:t>En el …. Se encuentra el centro arqueológico «         »   que es conocido por una pequeña parte de la población local.</a:t>
            </a:r>
          </a:p>
          <a:p>
            <a:pPr algn="just"/>
            <a:r>
              <a:rPr lang="es-PE" dirty="0" smtClean="0">
                <a:solidFill>
                  <a:schemeClr val="tx1"/>
                </a:solidFill>
              </a:rPr>
              <a:t>Siendo conscientes, que el desarrollo de la identidad es un elemento fundamental para la formación integral, los docentes y estudiantes nos hemos propuesto conocer y difundir dicho centro arqueológico a fin de que sea valorado reconocido por toda la población.</a:t>
            </a:r>
            <a:endParaRPr lang="es-PE" dirty="0">
              <a:solidFill>
                <a:schemeClr val="tx1"/>
              </a:solidFill>
            </a:endParaRPr>
          </a:p>
        </p:txBody>
      </p:sp>
    </p:spTree>
    <p:extLst>
      <p:ext uri="{BB962C8B-B14F-4D97-AF65-F5344CB8AC3E}">
        <p14:creationId xmlns:p14="http://schemas.microsoft.com/office/powerpoint/2010/main" val="147288049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504056"/>
          </a:xfrm>
        </p:spPr>
        <p:txBody>
          <a:bodyPr>
            <a:normAutofit fontScale="90000"/>
          </a:bodyPr>
          <a:lstStyle/>
          <a:p>
            <a:r>
              <a:rPr lang="es-PE" sz="2800" dirty="0" smtClean="0">
                <a:solidFill>
                  <a:srgbClr val="FF0000"/>
                </a:solidFill>
              </a:rPr>
              <a:t>EJEMPLOS DE SITUACIÓN SIGNIFICATIVA</a:t>
            </a:r>
            <a:endParaRPr lang="es-PE" sz="2800" dirty="0">
              <a:solidFill>
                <a:srgbClr val="FF0000"/>
              </a:solidFill>
            </a:endParaRPr>
          </a:p>
        </p:txBody>
      </p:sp>
      <p:sp>
        <p:nvSpPr>
          <p:cNvPr id="4" name="3 Rectángulo"/>
          <p:cNvSpPr/>
          <p:nvPr/>
        </p:nvSpPr>
        <p:spPr>
          <a:xfrm>
            <a:off x="765939" y="908720"/>
            <a:ext cx="7776864" cy="252028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just"/>
            <a:r>
              <a:rPr lang="es-PE" dirty="0" smtClean="0"/>
              <a:t>En la comunidad ---- se observa actos de  violencia familiar en los hogares</a:t>
            </a:r>
          </a:p>
          <a:p>
            <a:pPr algn="just"/>
            <a:r>
              <a:rPr lang="es-PE" dirty="0" smtClean="0"/>
              <a:t>en hombres y mujeres víctimas de maltrato físico y psicológico, problema que influye en el aprendizaje de los estudiantes de nuestra I.E.</a:t>
            </a:r>
          </a:p>
          <a:p>
            <a:pPr algn="just"/>
            <a:endParaRPr lang="es-PE" dirty="0" smtClean="0"/>
          </a:p>
          <a:p>
            <a:pPr algn="just"/>
            <a:r>
              <a:rPr lang="es-PE" dirty="0" smtClean="0"/>
              <a:t>Frente a este problema nos comprometemos a sensibilizar a la población educativa acerca del respeto de los derechos de la  persona, difundiéndolo a través de textos escritos.</a:t>
            </a:r>
            <a:endParaRPr lang="es-PE" dirty="0"/>
          </a:p>
        </p:txBody>
      </p:sp>
      <p:pic>
        <p:nvPicPr>
          <p:cNvPr id="7" name="Picture 13" descr="http://www.gifmania.com/Gif-Animados-Personas/Imagenes-Ninos/Familia/Hermanos-Peleando-87875.gif">
            <a:hlinkClick r:id="rId2"/>
          </p:cNvPr>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1840" y="3717032"/>
            <a:ext cx="2671218" cy="2671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817734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535</TotalTime>
  <Words>1210</Words>
  <Application>Microsoft Office PowerPoint</Application>
  <PresentationFormat>Presentación en pantalla (4:3)</PresentationFormat>
  <Paragraphs>215</Paragraphs>
  <Slides>11</Slides>
  <Notes>5</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11</vt:i4>
      </vt:variant>
    </vt:vector>
  </HeadingPairs>
  <TitlesOfParts>
    <vt:vector size="15" baseType="lpstr">
      <vt:lpstr>Arial</vt:lpstr>
      <vt:lpstr>Calibri</vt:lpstr>
      <vt:lpstr>Wingdings</vt:lpstr>
      <vt:lpstr>Tema de Office</vt:lpstr>
      <vt:lpstr>Presentación de PowerPoint</vt:lpstr>
      <vt:lpstr>Presentación de PowerPoint</vt:lpstr>
      <vt:lpstr>1. “Indagamos sobre la existencia de nuestro Patrimonio Cultural” </vt:lpstr>
      <vt:lpstr>Presentación de PowerPoint</vt:lpstr>
      <vt:lpstr>Presentación de PowerPoint</vt:lpstr>
      <vt:lpstr>Presentación de PowerPoint</vt:lpstr>
      <vt:lpstr>Presentación de PowerPoint</vt:lpstr>
      <vt:lpstr>EJEMPLOS DE SITUACIÓN SIGNIFICATIVA</vt:lpstr>
      <vt:lpstr>EJEMPLOS DE SITUACIÓN SIGNIFICATIVA</vt:lpstr>
      <vt:lpstr>EJEMPLOS DE SITUACIÓN SIGNIFICATIVA</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Situacion significativa</dc:title>
  <dc:creator>COMPAQ</dc:creator>
  <cp:lastModifiedBy>Victor</cp:lastModifiedBy>
  <cp:revision>53</cp:revision>
  <dcterms:created xsi:type="dcterms:W3CDTF">2015-04-29T03:46:25Z</dcterms:created>
  <dcterms:modified xsi:type="dcterms:W3CDTF">2015-07-26T03:57:36Z</dcterms:modified>
</cp:coreProperties>
</file>