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81" r:id="rId4"/>
    <p:sldId id="282" r:id="rId5"/>
    <p:sldId id="273" r:id="rId6"/>
    <p:sldId id="274" r:id="rId7"/>
    <p:sldId id="278" r:id="rId8"/>
    <p:sldId id="280" r:id="rId9"/>
    <p:sldId id="279" r:id="rId10"/>
    <p:sldId id="267" r:id="rId11"/>
    <p:sldId id="259" r:id="rId12"/>
    <p:sldId id="258" r:id="rId13"/>
    <p:sldId id="269" r:id="rId14"/>
    <p:sldId id="257" r:id="rId15"/>
    <p:sldId id="260" r:id="rId16"/>
    <p:sldId id="271" r:id="rId17"/>
    <p:sldId id="261" r:id="rId18"/>
    <p:sldId id="265" r:id="rId19"/>
    <p:sldId id="264" r:id="rId20"/>
    <p:sldId id="263" r:id="rId21"/>
    <p:sldId id="266" r:id="rId22"/>
    <p:sldId id="268" r:id="rId23"/>
    <p:sldId id="270" r:id="rId24"/>
    <p:sldId id="272" r:id="rId25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63" autoAdjust="0"/>
    <p:restoredTop sz="94660"/>
  </p:normalViewPr>
  <p:slideViewPr>
    <p:cSldViewPr>
      <p:cViewPr varScale="1">
        <p:scale>
          <a:sx n="110" d="100"/>
          <a:sy n="110" d="100"/>
        </p:scale>
        <p:origin x="-750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AEEC0-EF40-438E-A09D-791A6A91B010}" type="datetimeFigureOut">
              <a:rPr lang="id-ID" smtClean="0"/>
              <a:pPr/>
              <a:t>13/09/2021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48ED9-DE56-4BCB-BC4D-21A595C0001A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71486"/>
            <a:ext cx="6665913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357554" y="3429006"/>
            <a:ext cx="4357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solidFill>
                  <a:schemeClr val="bg1"/>
                </a:solidFill>
              </a:rPr>
              <a:t>MENGENAL ANIMATION TOOLS BLENDER</a:t>
            </a:r>
            <a:endParaRPr lang="id-ID" sz="28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14678" y="3571882"/>
            <a:ext cx="71438" cy="64294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00048"/>
            <a:ext cx="6049963" cy="383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85998"/>
            <a:ext cx="8501122" cy="1024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171449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Timeline</a:t>
            </a:r>
            <a:endParaRPr lang="id-ID" dirty="0"/>
          </a:p>
        </p:txBody>
      </p:sp>
      <p:sp>
        <p:nvSpPr>
          <p:cNvPr id="6" name="Oval 5"/>
          <p:cNvSpPr/>
          <p:nvPr/>
        </p:nvSpPr>
        <p:spPr>
          <a:xfrm>
            <a:off x="4143372" y="2071684"/>
            <a:ext cx="92869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1071538" y="2714626"/>
            <a:ext cx="1214446" cy="85725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5984" y="3500444"/>
            <a:ext cx="877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Keyframe</a:t>
            </a:r>
            <a:endParaRPr lang="id-ID" sz="14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2357422" y="1643056"/>
            <a:ext cx="1071570" cy="78581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43174" y="1357304"/>
            <a:ext cx="1330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Slider/Playhead</a:t>
            </a:r>
            <a:endParaRPr lang="id-ID" sz="14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6500826" y="1571618"/>
            <a:ext cx="785818" cy="50006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57884" y="1071552"/>
            <a:ext cx="1661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Frame Slide Position</a:t>
            </a:r>
            <a:endParaRPr lang="id-ID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4893471" y="2678907"/>
            <a:ext cx="1071570" cy="85725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643438" y="3714758"/>
            <a:ext cx="644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Frame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5400000" flipH="1" flipV="1">
            <a:off x="6965173" y="2464593"/>
            <a:ext cx="1071570" cy="85725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43702" y="3429006"/>
            <a:ext cx="1191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Animate Start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715272" y="1643056"/>
            <a:ext cx="714380" cy="64294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143768" y="1357304"/>
            <a:ext cx="1118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Animate End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3714744" y="1571618"/>
            <a:ext cx="1071570" cy="35719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43372" y="857238"/>
            <a:ext cx="837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Auto Key</a:t>
            </a:r>
            <a:endParaRPr lang="id-ID" sz="1400" dirty="0">
              <a:solidFill>
                <a:srgbClr val="FF00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rot="5400000">
            <a:off x="4429124" y="1142990"/>
            <a:ext cx="1357322" cy="50006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857752" y="428610"/>
            <a:ext cx="1217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Play Controler</a:t>
            </a:r>
            <a:endParaRPr lang="id-ID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85866"/>
            <a:ext cx="5597525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85852" y="785800"/>
            <a:ext cx="127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Dope Sheet</a:t>
            </a:r>
            <a:endParaRPr lang="id-ID" dirty="0"/>
          </a:p>
        </p:txBody>
      </p:sp>
      <p:cxnSp>
        <p:nvCxnSpPr>
          <p:cNvPr id="6" name="Straight Arrow Connector 5"/>
          <p:cNvCxnSpPr/>
          <p:nvPr/>
        </p:nvCxnSpPr>
        <p:spPr>
          <a:xfrm rot="16200000" flipV="1">
            <a:off x="2285984" y="3286130"/>
            <a:ext cx="1000132" cy="85725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142976" y="2000246"/>
            <a:ext cx="1714512" cy="1785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/>
          <p:cNvSpPr txBox="1"/>
          <p:nvPr/>
        </p:nvSpPr>
        <p:spPr>
          <a:xfrm>
            <a:off x="2857488" y="4214824"/>
            <a:ext cx="2085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Obyek Transform Attribut</a:t>
            </a:r>
            <a:endParaRPr lang="id-ID" sz="1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5848360" y="3938596"/>
            <a:ext cx="366714" cy="34766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000760" y="1643056"/>
            <a:ext cx="571504" cy="22145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/>
          <p:cNvSpPr txBox="1"/>
          <p:nvPr/>
        </p:nvSpPr>
        <p:spPr>
          <a:xfrm>
            <a:off x="5286380" y="4286262"/>
            <a:ext cx="877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Keyframe</a:t>
            </a:r>
            <a:endParaRPr lang="id-ID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4138" y="225425"/>
            <a:ext cx="6435725" cy="469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357304"/>
            <a:ext cx="61277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85852" y="785800"/>
            <a:ext cx="1373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Graph Editor</a:t>
            </a:r>
            <a:endParaRPr lang="id-ID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4286248" y="2643188"/>
            <a:ext cx="785818" cy="35719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71934" y="3286130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rgbClr val="FF0000"/>
                </a:solidFill>
              </a:rPr>
              <a:t>Keyframe</a:t>
            </a:r>
            <a:endParaRPr lang="id-ID" sz="1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8" y="1785932"/>
            <a:ext cx="1183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rgbClr val="FF0000"/>
                </a:solidFill>
              </a:rPr>
              <a:t>Curve Handle</a:t>
            </a:r>
            <a:endParaRPr lang="id-ID" sz="1400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5179223" y="2321717"/>
            <a:ext cx="785818" cy="42862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5750727" y="2393155"/>
            <a:ext cx="785818" cy="28575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2143108" y="3214692"/>
            <a:ext cx="1000132" cy="85725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071538" y="1928808"/>
            <a:ext cx="1500198" cy="16430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TextBox 28"/>
          <p:cNvSpPr txBox="1"/>
          <p:nvPr/>
        </p:nvSpPr>
        <p:spPr>
          <a:xfrm>
            <a:off x="2714612" y="4143386"/>
            <a:ext cx="2085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Obyek Transform Attribut</a:t>
            </a:r>
            <a:endParaRPr lang="id-ID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00048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Komputer animation memerlukan keyframe yang digunakan untuk menyimpan atau mengunci nilai dari attribut (transform, warna, parameter dll.), atau agar mudah mengingat, keyframe adalah posisi frame dimana pose/bentuk/letak obyek dikunci.</a:t>
            </a:r>
            <a:endParaRPr lang="id-ID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94"/>
            <a:ext cx="7799411" cy="206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85786" y="3857634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Dari gambar di atas obyek Cube diberi keyframe pada posisi frame #1, #10,#30,#50 dan #80. Sedangkan slider pada posisi frame #70</a:t>
            </a:r>
            <a:endParaRPr lang="id-ID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../../_images/animation_keyframes_introduction_curv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94"/>
            <a:ext cx="4921780" cy="12144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00694" y="1857370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 smtClean="0"/>
              <a:t>Interpolasi</a:t>
            </a:r>
            <a:r>
              <a:rPr lang="id-ID" dirty="0" smtClean="0"/>
              <a:t> : garis kurva yang menghubungkan keyframe satu ke keyframe berikutnya</a:t>
            </a:r>
            <a:endParaRPr lang="id-ID" dirty="0"/>
          </a:p>
        </p:txBody>
      </p:sp>
      <p:sp>
        <p:nvSpPr>
          <p:cNvPr id="7" name="TextBox 6"/>
          <p:cNvSpPr txBox="1"/>
          <p:nvPr/>
        </p:nvSpPr>
        <p:spPr>
          <a:xfrm>
            <a:off x="5500694" y="928676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/>
              <a:t>INTERPOLASI</a:t>
            </a:r>
            <a:endParaRPr lang="id-ID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29322" y="1214428"/>
            <a:ext cx="300039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/>
              <a:t>Blender menggunakan 3 jenis interpolasi</a:t>
            </a:r>
          </a:p>
          <a:p>
            <a:endParaRPr lang="id-ID" sz="1400" dirty="0" smtClean="0"/>
          </a:p>
          <a:p>
            <a:pPr marL="177800" indent="-177800">
              <a:tabLst>
                <a:tab pos="266700" algn="l"/>
              </a:tabLst>
            </a:pPr>
            <a:r>
              <a:rPr lang="id-ID" sz="1400" dirty="0" smtClean="0"/>
              <a:t>1. </a:t>
            </a:r>
            <a:r>
              <a:rPr lang="id-ID" sz="1400" b="1" dirty="0" smtClean="0"/>
              <a:t>Constant</a:t>
            </a:r>
            <a:r>
              <a:rPr lang="id-ID" sz="1400" dirty="0" smtClean="0"/>
              <a:t> : Blender tidak memberi inbetween secara otomatis.</a:t>
            </a:r>
          </a:p>
          <a:p>
            <a:pPr marL="177800" indent="-177800">
              <a:tabLst>
                <a:tab pos="266700" algn="l"/>
              </a:tabLst>
            </a:pPr>
            <a:r>
              <a:rPr lang="id-ID" sz="1400" dirty="0" smtClean="0"/>
              <a:t>2.</a:t>
            </a:r>
            <a:r>
              <a:rPr lang="id-ID" sz="1400" b="1" dirty="0" smtClean="0"/>
              <a:t> Linier </a:t>
            </a:r>
            <a:r>
              <a:rPr lang="id-ID" sz="1400" dirty="0" smtClean="0"/>
              <a:t>: Blender memberi inbetween secara otomatis dan kurva tidak memiliki handle.</a:t>
            </a:r>
          </a:p>
          <a:p>
            <a:pPr marL="177800" indent="-177800">
              <a:tabLst>
                <a:tab pos="266700" algn="l"/>
              </a:tabLst>
            </a:pPr>
            <a:r>
              <a:rPr lang="id-ID" sz="1400" dirty="0" smtClean="0"/>
              <a:t>3.</a:t>
            </a:r>
            <a:r>
              <a:rPr lang="id-ID" sz="1400" b="1" dirty="0" smtClean="0"/>
              <a:t>Bezier</a:t>
            </a:r>
            <a:r>
              <a:rPr lang="id-ID" sz="1400" dirty="0" smtClean="0"/>
              <a:t> : Blender memberi inbetween secara otomatis dan kurva memiliki hande.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24"/>
            <a:ext cx="5295431" cy="3302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Oval 8"/>
          <p:cNvSpPr/>
          <p:nvPr/>
        </p:nvSpPr>
        <p:spPr>
          <a:xfrm>
            <a:off x="2285984" y="1357304"/>
            <a:ext cx="857256" cy="8572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500034" y="4214824"/>
            <a:ext cx="810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/>
              <a:t>Interpolasi</a:t>
            </a:r>
            <a:r>
              <a:rPr lang="id-ID" dirty="0" smtClean="0"/>
              <a:t> : garis kurva yang menghubungkan keyframe satu ke keyframe berikutnya</a:t>
            </a:r>
            <a:endParaRPr lang="id-ID" dirty="0"/>
          </a:p>
        </p:txBody>
      </p:sp>
      <p:sp>
        <p:nvSpPr>
          <p:cNvPr id="11" name="TextBox 10"/>
          <p:cNvSpPr txBox="1"/>
          <p:nvPr/>
        </p:nvSpPr>
        <p:spPr>
          <a:xfrm>
            <a:off x="5929322" y="28573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INTERPOLASI KURVA ANIMASI</a:t>
            </a:r>
            <a:endParaRPr lang="id-ID" dirty="0"/>
          </a:p>
        </p:txBody>
      </p:sp>
      <p:sp>
        <p:nvSpPr>
          <p:cNvPr id="12" name="TextBox 11"/>
          <p:cNvSpPr txBox="1"/>
          <p:nvPr/>
        </p:nvSpPr>
        <p:spPr>
          <a:xfrm>
            <a:off x="5929322" y="857238"/>
            <a:ext cx="2516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i="1" dirty="0" smtClean="0"/>
              <a:t>Shortcut : T (pada Graph Editor)</a:t>
            </a:r>
            <a:endParaRPr lang="id-ID" sz="1400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42"/>
            <a:ext cx="7375525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71538" y="928676"/>
            <a:ext cx="2299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Constant Interpolation</a:t>
            </a:r>
            <a:endParaRPr lang="id-ID" dirty="0"/>
          </a:p>
        </p:txBody>
      </p:sp>
      <p:cxnSp>
        <p:nvCxnSpPr>
          <p:cNvPr id="6" name="Straight Arrow Connector 5"/>
          <p:cNvCxnSpPr/>
          <p:nvPr/>
        </p:nvCxnSpPr>
        <p:spPr>
          <a:xfrm rot="16200000" flipV="1">
            <a:off x="4250529" y="3107535"/>
            <a:ext cx="1214446" cy="114300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0" y="4357700"/>
            <a:ext cx="2085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Antar keyframe tidak ada interpolasi</a:t>
            </a:r>
            <a:endParaRPr lang="id-ID" sz="14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4964909" y="3536163"/>
            <a:ext cx="1285884" cy="214314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0763" y="1182688"/>
            <a:ext cx="7100887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 rot="5400000" flipH="1" flipV="1">
            <a:off x="2964645" y="2464593"/>
            <a:ext cx="2000264" cy="192882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00232" y="4429138"/>
            <a:ext cx="2085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Interpolasi</a:t>
            </a:r>
            <a:endParaRPr lang="id-ID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571486"/>
            <a:ext cx="198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Linier Interpolation</a:t>
            </a:r>
            <a:endParaRPr lang="id-ID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4321967" y="3178973"/>
            <a:ext cx="1714512" cy="35719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71934" y="4214824"/>
            <a:ext cx="2085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Tidak memiliki curve handle</a:t>
            </a:r>
            <a:endParaRPr lang="id-ID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152" y="214296"/>
            <a:ext cx="8828619" cy="4742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6072198" y="857238"/>
            <a:ext cx="1214446" cy="1785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429256" y="1500180"/>
            <a:ext cx="642942" cy="214314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14810" y="1500180"/>
            <a:ext cx="1146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rgbClr val="FF0000"/>
                </a:solidFill>
              </a:rPr>
              <a:t>TRANSFORM</a:t>
            </a:r>
          </a:p>
          <a:p>
            <a:pPr algn="ctr"/>
            <a:r>
              <a:rPr lang="id-ID" sz="1400" b="1" dirty="0" smtClean="0">
                <a:solidFill>
                  <a:srgbClr val="FF0000"/>
                </a:solidFill>
              </a:rPr>
              <a:t>PROPERTY</a:t>
            </a:r>
            <a:endParaRPr lang="id-ID" sz="1400" b="1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42844" y="2285998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Oval 10"/>
          <p:cNvSpPr/>
          <p:nvPr/>
        </p:nvSpPr>
        <p:spPr>
          <a:xfrm>
            <a:off x="142844" y="3357568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Oval 11"/>
          <p:cNvSpPr/>
          <p:nvPr/>
        </p:nvSpPr>
        <p:spPr>
          <a:xfrm>
            <a:off x="142844" y="4214824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571472" y="2285998"/>
            <a:ext cx="428628" cy="14287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0" idx="1"/>
          </p:cNvCxnSpPr>
          <p:nvPr/>
        </p:nvCxnSpPr>
        <p:spPr>
          <a:xfrm rot="10800000">
            <a:off x="500034" y="3571883"/>
            <a:ext cx="428628" cy="82451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500034" y="4214824"/>
            <a:ext cx="428628" cy="7143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2910" y="2000246"/>
            <a:ext cx="1126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rgbClr val="FF0000"/>
                </a:solidFill>
              </a:rPr>
              <a:t>Graph Editor</a:t>
            </a:r>
            <a:endParaRPr lang="id-ID" sz="1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8662" y="3500444"/>
            <a:ext cx="1042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rgbClr val="FF0000"/>
                </a:solidFill>
              </a:rPr>
              <a:t>Dope Sheet</a:t>
            </a:r>
            <a:endParaRPr lang="id-ID" sz="1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28662" y="407194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rgbClr val="FF0000"/>
                </a:solidFill>
              </a:rPr>
              <a:t>Timeline</a:t>
            </a:r>
            <a:endParaRPr lang="id-ID" sz="1400" b="1" dirty="0">
              <a:solidFill>
                <a:srgbClr val="FF0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143240" y="3643320"/>
            <a:ext cx="428628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3643306" y="3929072"/>
            <a:ext cx="428628" cy="82451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71934" y="3857634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rgbClr val="FF0000"/>
                </a:solidFill>
              </a:rPr>
              <a:t>Keyframe</a:t>
            </a:r>
            <a:endParaRPr lang="id-ID" sz="1400" b="1" dirty="0">
              <a:solidFill>
                <a:srgbClr val="FF0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2428860" y="450057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7" name="Straight Arrow Connector 26"/>
          <p:cNvCxnSpPr/>
          <p:nvPr/>
        </p:nvCxnSpPr>
        <p:spPr>
          <a:xfrm rot="10800000" flipV="1">
            <a:off x="2857488" y="4143385"/>
            <a:ext cx="1214446" cy="500067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2714612" y="2928939"/>
            <a:ext cx="1000132" cy="71439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786182" y="2786064"/>
            <a:ext cx="1233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 smtClean="0">
                <a:solidFill>
                  <a:srgbClr val="FF0000"/>
                </a:solidFill>
              </a:rPr>
              <a:t>Kurva animasi</a:t>
            </a:r>
            <a:endParaRPr lang="id-ID" sz="1400" b="1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429256" y="2643188"/>
            <a:ext cx="3429024" cy="207170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TextBox 32"/>
          <p:cNvSpPr txBox="1"/>
          <p:nvPr/>
        </p:nvSpPr>
        <p:spPr>
          <a:xfrm>
            <a:off x="6143636" y="3000378"/>
            <a:ext cx="21176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>
                <a:solidFill>
                  <a:srgbClr val="FFC000"/>
                </a:solidFill>
              </a:rPr>
              <a:t>3D Animation Tools :</a:t>
            </a:r>
          </a:p>
          <a:p>
            <a:pPr marL="342900" indent="-342900">
              <a:buAutoNum type="arabicPeriod"/>
            </a:pPr>
            <a:r>
              <a:rPr lang="id-ID" dirty="0" smtClean="0">
                <a:solidFill>
                  <a:srgbClr val="FFC000"/>
                </a:solidFill>
              </a:rPr>
              <a:t>Timeline</a:t>
            </a:r>
          </a:p>
          <a:p>
            <a:pPr marL="342900" indent="-342900">
              <a:buAutoNum type="arabicPeriod"/>
            </a:pPr>
            <a:r>
              <a:rPr lang="id-ID" dirty="0" smtClean="0">
                <a:solidFill>
                  <a:srgbClr val="FFC000"/>
                </a:solidFill>
              </a:rPr>
              <a:t>Dope Sheet</a:t>
            </a:r>
          </a:p>
          <a:p>
            <a:pPr marL="342900" indent="-342900">
              <a:buAutoNum type="arabicPeriod"/>
            </a:pPr>
            <a:r>
              <a:rPr lang="id-ID" dirty="0" smtClean="0">
                <a:solidFill>
                  <a:srgbClr val="FFC000"/>
                </a:solidFill>
              </a:rPr>
              <a:t>Graph editor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8"/>
            <a:ext cx="6221413" cy="276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71538" y="785800"/>
            <a:ext cx="2041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Bezier Interpolation</a:t>
            </a:r>
            <a:endParaRPr lang="id-ID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4786314" y="3714758"/>
            <a:ext cx="714380" cy="42862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000232" y="4429138"/>
            <a:ext cx="2085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Interpolasi</a:t>
            </a:r>
            <a:endParaRPr lang="id-ID" sz="14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000364" y="2928940"/>
            <a:ext cx="2428892" cy="150019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000364" y="2571750"/>
            <a:ext cx="2071702" cy="18573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38582" y="4438662"/>
            <a:ext cx="2085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dirty="0" smtClean="0">
                <a:solidFill>
                  <a:srgbClr val="FF0000"/>
                </a:solidFill>
              </a:rPr>
              <a:t>Curve Handle</a:t>
            </a:r>
            <a:endParaRPr lang="id-ID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000114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id-ID" dirty="0" smtClean="0"/>
              <a:t>Animasi yang memakai interpolasi Constant memiliki gerak animasi yang patah-patah seperti animasi tradisional 2D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id-ID" dirty="0" smtClean="0"/>
              <a:t>Animasi yang memakai interpolasi Linier dan Bezier gerakan animasi lebih halus karena secara otomatis diberi tweening/inbetween oleh komputer. </a:t>
            </a:r>
            <a:endParaRPr lang="id-ID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2857502"/>
            <a:ext cx="692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 smtClean="0">
                <a:solidFill>
                  <a:srgbClr val="FF0000"/>
                </a:solidFill>
              </a:rPr>
              <a:t>Kita </a:t>
            </a:r>
            <a:r>
              <a:rPr lang="id-ID" b="1" dirty="0" smtClean="0">
                <a:solidFill>
                  <a:srgbClr val="FF0000"/>
                </a:solidFill>
              </a:rPr>
              <a:t>TIDAK BOLEH </a:t>
            </a:r>
            <a:r>
              <a:rPr lang="id-ID" dirty="0" smtClean="0">
                <a:solidFill>
                  <a:srgbClr val="FF0000"/>
                </a:solidFill>
              </a:rPr>
              <a:t>terlalu mengandalkan tweening yang dihasilkan komputer karena kalkulasi komputer kadang meleset atau tidak sesuai dengan gerakan yang diinginkan.</a:t>
            </a:r>
            <a:endParaRPr lang="id-ID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8662" y="2714626"/>
            <a:ext cx="7000924" cy="12144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62"/>
            <a:ext cx="4443413" cy="392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857884" y="714362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TYPE HANDLE</a:t>
            </a:r>
          </a:p>
          <a:p>
            <a:r>
              <a:rPr lang="id-ID" dirty="0" smtClean="0"/>
              <a:t>KURVA ANIMASI</a:t>
            </a:r>
            <a:endParaRPr lang="id-ID" dirty="0"/>
          </a:p>
        </p:txBody>
      </p:sp>
      <p:sp>
        <p:nvSpPr>
          <p:cNvPr id="7" name="TextBox 6"/>
          <p:cNvSpPr txBox="1"/>
          <p:nvPr/>
        </p:nvSpPr>
        <p:spPr>
          <a:xfrm>
            <a:off x="6000760" y="2000246"/>
            <a:ext cx="16283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id-ID" dirty="0" smtClean="0"/>
              <a:t>Free</a:t>
            </a:r>
          </a:p>
          <a:p>
            <a:pPr marL="342900" indent="-342900">
              <a:buAutoNum type="arabicPeriod"/>
            </a:pPr>
            <a:r>
              <a:rPr lang="id-ID" dirty="0" smtClean="0"/>
              <a:t>Aligned</a:t>
            </a:r>
          </a:p>
          <a:p>
            <a:pPr marL="342900" indent="-342900">
              <a:buAutoNum type="arabicPeriod"/>
            </a:pPr>
            <a:r>
              <a:rPr lang="id-ID" dirty="0" smtClean="0"/>
              <a:t>Vector</a:t>
            </a:r>
          </a:p>
          <a:p>
            <a:pPr marL="342900" indent="-342900">
              <a:buAutoNum type="arabicPeriod"/>
            </a:pPr>
            <a:r>
              <a:rPr lang="id-ID" dirty="0" smtClean="0"/>
              <a:t>Automatic</a:t>
            </a:r>
          </a:p>
          <a:p>
            <a:pPr marL="342900" indent="-342900">
              <a:buAutoNum type="arabicPeriod"/>
            </a:pPr>
            <a:r>
              <a:rPr lang="id-ID" dirty="0" smtClean="0"/>
              <a:t>Auto Clamp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29322" y="1357304"/>
            <a:ext cx="2516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i="1" dirty="0" smtClean="0"/>
              <a:t>Shortcut : V (pada Graph Editor)</a:t>
            </a:r>
            <a:endParaRPr lang="id-ID" sz="1400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9213" y="892175"/>
            <a:ext cx="6503987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24"/>
            <a:ext cx="8348671" cy="361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1785918" y="1000114"/>
            <a:ext cx="500066" cy="32147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2285984" y="3571882"/>
            <a:ext cx="857256" cy="28575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43241" y="3714758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rgbClr val="FF0000"/>
                </a:solidFill>
              </a:rPr>
              <a:t>Property Value</a:t>
            </a:r>
            <a:endParaRPr lang="id-ID" sz="14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4286248" y="1500180"/>
            <a:ext cx="1428760" cy="28575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14810" y="2357436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rgbClr val="FF0000"/>
                </a:solidFill>
              </a:rPr>
              <a:t>Time/Frame</a:t>
            </a:r>
            <a:endParaRPr lang="id-ID" sz="1400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000232" y="785800"/>
            <a:ext cx="678661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4357686" y="2857502"/>
            <a:ext cx="1214446" cy="28575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572132" y="2714626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rgbClr val="FF0000"/>
                </a:solidFill>
              </a:rPr>
              <a:t>Keyframe</a:t>
            </a:r>
            <a:endParaRPr lang="id-ID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35687" y="2464593"/>
            <a:ext cx="1785950" cy="1588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0034" y="3429006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 smtClean="0">
                <a:solidFill>
                  <a:srgbClr val="FF0000"/>
                </a:solidFill>
              </a:rPr>
              <a:t>Y Location Property</a:t>
            </a:r>
            <a:endParaRPr lang="id-ID" sz="14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28926" y="4357700"/>
            <a:ext cx="261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i="1" dirty="0" smtClean="0"/>
              <a:t>Y Location Property Curve</a:t>
            </a:r>
            <a:endParaRPr lang="id-ID" i="1" dirty="0"/>
          </a:p>
        </p:txBody>
      </p:sp>
      <p:sp>
        <p:nvSpPr>
          <p:cNvPr id="28" name="Rectangle 27"/>
          <p:cNvSpPr/>
          <p:nvPr/>
        </p:nvSpPr>
        <p:spPr>
          <a:xfrm>
            <a:off x="5572132" y="1285866"/>
            <a:ext cx="2714644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9" name="TextBox 28"/>
          <p:cNvSpPr txBox="1"/>
          <p:nvPr/>
        </p:nvSpPr>
        <p:spPr>
          <a:xfrm>
            <a:off x="6000760" y="1500180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rgbClr val="FFC000"/>
                </a:solidFill>
              </a:rPr>
              <a:t>MEMBACA GRAPH EDITOR</a:t>
            </a:r>
            <a:endParaRPr lang="id-ID" sz="2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857238"/>
            <a:ext cx="4982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APA ITU KEY FRAME ? (HAND-DRAWN)</a:t>
            </a:r>
            <a:endParaRPr lang="id-ID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2071684"/>
            <a:ext cx="33709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Key 	frame</a:t>
            </a:r>
          </a:p>
          <a:p>
            <a:endParaRPr lang="id-ID" dirty="0" smtClean="0"/>
          </a:p>
          <a:p>
            <a:r>
              <a:rPr lang="id-ID" dirty="0" smtClean="0"/>
              <a:t>Key 		</a:t>
            </a:r>
            <a:r>
              <a:rPr lang="id-ID" dirty="0" smtClean="0">
                <a:sym typeface="Wingdings" pitchFamily="2" charset="2"/>
              </a:rPr>
              <a:t>paling penting</a:t>
            </a:r>
          </a:p>
          <a:p>
            <a:r>
              <a:rPr lang="id-ID" dirty="0" smtClean="0">
                <a:sym typeface="Wingdings" pitchFamily="2" charset="2"/>
              </a:rPr>
              <a:t>Frame  		gambar</a:t>
            </a:r>
            <a:endParaRPr lang="id-ID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214678" y="2857502"/>
            <a:ext cx="92869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214678" y="3071816"/>
            <a:ext cx="92869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857238"/>
            <a:ext cx="4527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APA ITU KEY FRAME ? (SOFTWARE)</a:t>
            </a:r>
            <a:endParaRPr lang="id-ID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1785932"/>
            <a:ext cx="2252668" cy="1711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dirty="0" smtClean="0"/>
              <a:t>A specific value</a:t>
            </a:r>
          </a:p>
          <a:p>
            <a:pPr>
              <a:lnSpc>
                <a:spcPct val="150000"/>
              </a:lnSpc>
            </a:pPr>
            <a:r>
              <a:rPr lang="id-ID" dirty="0" smtClean="0"/>
              <a:t>On a specific attribute</a:t>
            </a:r>
          </a:p>
          <a:p>
            <a:pPr>
              <a:lnSpc>
                <a:spcPct val="150000"/>
              </a:lnSpc>
            </a:pPr>
            <a:r>
              <a:rPr lang="id-ID" dirty="0" smtClean="0"/>
              <a:t>Of a specific object</a:t>
            </a:r>
          </a:p>
          <a:p>
            <a:pPr>
              <a:lnSpc>
                <a:spcPct val="150000"/>
              </a:lnSpc>
            </a:pPr>
            <a:r>
              <a:rPr lang="id-ID" dirty="0" smtClean="0"/>
              <a:t>At a specific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41038" y="1275606"/>
            <a:ext cx="482453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“Computer Animation is about data, the more about data you feed in software, the better animation you will get.”</a:t>
            </a:r>
          </a:p>
          <a:p>
            <a:endParaRPr lang="en-US" sz="2800" dirty="0" smtClean="0"/>
          </a:p>
          <a:p>
            <a:pPr algn="r"/>
            <a:r>
              <a:rPr lang="en-US" sz="1600" i="1" dirty="0" smtClean="0"/>
              <a:t>Harvey Newman-</a:t>
            </a:r>
            <a:r>
              <a:rPr lang="en-US" sz="1600" i="1" dirty="0" err="1" smtClean="0"/>
              <a:t>3D</a:t>
            </a:r>
            <a:r>
              <a:rPr lang="en-US" sz="1600" i="1" dirty="0" smtClean="0"/>
              <a:t> Animator</a:t>
            </a:r>
            <a:endParaRPr lang="en-ID" sz="1600" i="1" dirty="0"/>
          </a:p>
        </p:txBody>
      </p:sp>
    </p:spTree>
    <p:extLst>
      <p:ext uri="{BB962C8B-B14F-4D97-AF65-F5344CB8AC3E}">
        <p14:creationId xmlns:p14="http://schemas.microsoft.com/office/powerpoint/2010/main" xmlns="" val="1052180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79" y="2038285"/>
            <a:ext cx="61046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Add more </a:t>
            </a:r>
            <a:r>
              <a:rPr lang="en-US" sz="2400" dirty="0" err="1" smtClean="0"/>
              <a:t>keyframe</a:t>
            </a:r>
            <a:r>
              <a:rPr lang="en-US" sz="2400" dirty="0" smtClean="0"/>
              <a:t> to </a:t>
            </a:r>
            <a:r>
              <a:rPr lang="en-US" sz="2400" smtClean="0"/>
              <a:t>software animation but don’t to much…!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xmlns="" val="2774352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714362"/>
            <a:ext cx="2755602" cy="3943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42910" y="1071552"/>
            <a:ext cx="3021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MEMBUAT KEYFRAME </a:t>
            </a:r>
            <a:endParaRPr lang="id-ID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1857370"/>
            <a:ext cx="307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Insert Keyframe ( I )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id-ID" dirty="0" smtClean="0"/>
              <a:t>Set keyframe pada Transform Tools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id-ID" dirty="0" smtClean="0"/>
              <a:t>Membuat keyfame dengan interpolasi sesuai yang telah ditentukan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85998"/>
            <a:ext cx="279402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 b="9047"/>
          <a:stretch>
            <a:fillRect/>
          </a:stretch>
        </p:blipFill>
        <p:spPr bwMode="auto">
          <a:xfrm>
            <a:off x="5500694" y="2285998"/>
            <a:ext cx="2398355" cy="234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9"/>
          <p:cNvSpPr/>
          <p:nvPr/>
        </p:nvSpPr>
        <p:spPr>
          <a:xfrm>
            <a:off x="1714480" y="2357436"/>
            <a:ext cx="2071702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571472" y="571486"/>
            <a:ext cx="2236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/>
              <a:t>ACTIVE KEYING SET</a:t>
            </a:r>
            <a:endParaRPr lang="id-ID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1472" y="1000114"/>
            <a:ext cx="4576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Settingan Keying sesuai atribut yang diinginkan</a:t>
            </a:r>
            <a:endParaRPr lang="id-ID" dirty="0"/>
          </a:p>
        </p:txBody>
      </p:sp>
      <p:sp>
        <p:nvSpPr>
          <p:cNvPr id="13" name="TextBox 12"/>
          <p:cNvSpPr txBox="1"/>
          <p:nvPr/>
        </p:nvSpPr>
        <p:spPr>
          <a:xfrm>
            <a:off x="571472" y="1285866"/>
            <a:ext cx="5764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Ini sangat berguna saat melakukan Insert Key atau Auto Key</a:t>
            </a:r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28610"/>
            <a:ext cx="2857520" cy="1921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428874"/>
            <a:ext cx="2857520" cy="230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00034" y="928676"/>
            <a:ext cx="2018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/>
              <a:t>AUTO KEYFRAME</a:t>
            </a:r>
            <a:endParaRPr lang="id-ID" sz="2000" b="1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4714877" y="1285867"/>
            <a:ext cx="1857389" cy="1714513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14612" y="3071816"/>
            <a:ext cx="2109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dirty="0" smtClean="0"/>
              <a:t>Auto keyframe ON</a:t>
            </a:r>
            <a:endParaRPr lang="id-ID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857752" y="3571882"/>
            <a:ext cx="1500198" cy="57150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14612" y="3929072"/>
            <a:ext cx="2181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dirty="0" smtClean="0"/>
              <a:t>Auto keyframe OFF</a:t>
            </a:r>
            <a:endParaRPr lang="id-ID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00034" y="1357304"/>
            <a:ext cx="4034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id-ID" dirty="0" smtClean="0"/>
              <a:t>Membuat keyframe secara otomotis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id-ID" dirty="0" smtClean="0"/>
              <a:t>Mengupdate keyframe secara otomatis</a:t>
            </a:r>
            <a:endParaRPr lang="id-ID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425</Words>
  <Application>Microsoft Office PowerPoint</Application>
  <PresentationFormat>On-screen Show (16:9)</PresentationFormat>
  <Paragraphs>91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GOMONKI</dc:creator>
  <cp:lastModifiedBy>GOMONKI</cp:lastModifiedBy>
  <cp:revision>51</cp:revision>
  <dcterms:created xsi:type="dcterms:W3CDTF">2021-08-25T12:28:54Z</dcterms:created>
  <dcterms:modified xsi:type="dcterms:W3CDTF">2021-09-13T14:02:23Z</dcterms:modified>
</cp:coreProperties>
</file>