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0" r:id="rId5"/>
    <p:sldId id="259"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3"/>
          <p:cNvPicPr>
            <a:picLocks noChangeAspect="1"/>
          </p:cNvPicPr>
          <p:nvPr/>
        </p:nvPicPr>
        <p:blipFill>
          <a:blip r:embed="rId2"/>
          <a:stretch>
            <a:fillRect/>
          </a:stretch>
        </p:blipFill>
        <p:spPr>
          <a:xfrm>
            <a:off x="0" y="19050"/>
            <a:ext cx="12206817" cy="6867525"/>
          </a:xfrm>
          <a:prstGeom prst="rect">
            <a:avLst/>
          </a:prstGeom>
          <a:noFill/>
          <a:ln w="9525">
            <a:noFill/>
          </a:ln>
        </p:spPr>
      </p:pic>
      <p:sp>
        <p:nvSpPr>
          <p:cNvPr id="2051" name="Rectangle 3"/>
          <p:cNvSpPr>
            <a:spLocks noGrp="1" noChangeArrowheads="1"/>
          </p:cNvSpPr>
          <p:nvPr>
            <p:ph type="ctrTitle"/>
          </p:nvPr>
        </p:nvSpPr>
        <p:spPr>
          <a:xfrm>
            <a:off x="2063751" y="1701800"/>
            <a:ext cx="9211733" cy="1082675"/>
          </a:xfrm>
        </p:spPr>
        <p:txBody>
          <a:bodyPr/>
          <a:lstStyle>
            <a:lvl1pPr>
              <a:defRPr/>
            </a:lvl1pPr>
          </a:lstStyle>
          <a:p>
            <a:pPr lvl="0"/>
            <a:r>
              <a:rPr lang="en-US" altLang="zh-CN" noProof="0" smtClean="0"/>
              <a:t>Click to edit Master title style</a:t>
            </a:r>
            <a:endParaRPr lang="en-US" altLang="zh-CN" noProof="0" smtClean="0"/>
          </a:p>
        </p:txBody>
      </p:sp>
      <p:sp>
        <p:nvSpPr>
          <p:cNvPr id="2052" name="Rectangle 4"/>
          <p:cNvSpPr>
            <a:spLocks noGrp="1" noChangeArrowheads="1"/>
          </p:cNvSpPr>
          <p:nvPr>
            <p:ph type="subTitle" idx="1"/>
          </p:nvPr>
        </p:nvSpPr>
        <p:spPr>
          <a:xfrm>
            <a:off x="2063751" y="2927350"/>
            <a:ext cx="9218083" cy="1752600"/>
          </a:xfrm>
        </p:spPr>
        <p:txBody>
          <a:bodyPr/>
          <a:lstStyle>
            <a:lvl1pPr marL="0" indent="0" algn="r">
              <a:buFontTx/>
              <a:buNone/>
              <a:defRPr>
                <a:solidFill>
                  <a:schemeClr val="bg1"/>
                </a:solidFill>
              </a:defRPr>
            </a:lvl1pPr>
          </a:lstStyle>
          <a:p>
            <a:pPr lvl="0"/>
            <a:r>
              <a:rPr lang="en-US" altLang="zh-CN" noProof="0" smtClean="0"/>
              <a:t>Click to edit Master subtitle style</a:t>
            </a:r>
            <a:endParaRPr lang="en-US" altLang="zh-CN" noProof="0" smtClean="0"/>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63A1C593-65D0-4073-BCC9-577B9352EA97}" type="datetimeFigureOut">
              <a:rPr lang="en-US" smtClean="0"/>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9B618960-8005-486C-9A75-10CB2AAC16F9}"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7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p>
            <a:endParaRPr lang="en-US"/>
          </a:p>
        </p:txBody>
      </p:sp>
      <p:sp>
        <p:nvSpPr>
          <p:cNvPr id="9" name="Slide Number Placeholder 8"/>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p>
            <a:endParaRPr lang="en-US"/>
          </a:p>
        </p:txBody>
      </p:sp>
      <p:sp>
        <p:nvSpPr>
          <p:cNvPr id="5" name="Slide Number Placeholder 4"/>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p>
            <a:endParaRPr lang="en-US"/>
          </a:p>
        </p:txBody>
      </p:sp>
      <p:sp>
        <p:nvSpPr>
          <p:cNvPr id="4" name="Slide Number Placeholder 3"/>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8"/>
          <p:cNvPicPr>
            <a:picLocks noChangeAspect="1"/>
          </p:cNvPicPr>
          <p:nvPr/>
        </p:nvPicPr>
        <p:blipFill>
          <a:blip r:embed="rId12"/>
          <a:stretch>
            <a:fillRect/>
          </a:stretch>
        </p:blipFill>
        <p:spPr>
          <a:xfrm>
            <a:off x="0" y="0"/>
            <a:ext cx="12192000"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nchorCtr="0"/>
          <a:p>
            <a:pPr lvl="0"/>
            <a:r>
              <a:rPr lang="en-US" altLang="zh-CN" dirty="0"/>
              <a:t>Click to edit Master title style</a:t>
            </a:r>
            <a:endParaRPr lang="en-US" altLang="zh-CN" dirty="0"/>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63A1C593-65D0-4073-BCC9-577B9352EA97}" type="datetimeFigureOut">
              <a:rPr lang="en-US" smtClean="0"/>
            </a:fld>
            <a:endParaRPr lang="en-US"/>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rtl="0" fontAlgn="base">
        <a:spcBef>
          <a:spcPct val="0"/>
        </a:spcBef>
        <a:spcAft>
          <a:spcPct val="0"/>
        </a:spcAft>
        <a:defRPr sz="3600" kern="1200">
          <a:solidFill>
            <a:schemeClr val="bg1"/>
          </a:solidFill>
          <a:latin typeface="+mj-lt"/>
          <a:ea typeface="+mj-ea"/>
          <a:cs typeface="+mj-cs"/>
        </a:defRPr>
      </a:lvl1pPr>
      <a:lvl2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2pPr>
      <a:lvl3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3pPr>
      <a:lvl4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4pPr>
      <a:lvl5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5pPr>
      <a:lvl6pPr marL="4572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6pPr>
      <a:lvl7pPr marL="9144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7pPr>
      <a:lvl8pPr marL="13716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8pPr>
      <a:lvl9pPr marL="18288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hyperlink" Target="https://www.sunflowerhospital.in/"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hyperlink" Target="https://www.sunflowerhospital.in/our-team.php"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hyperlink" Target="https://www.sunflowerhospital.in/india-best-ivf-doctor.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Sunflower Hospital</a:t>
            </a:r>
            <a:endParaRPr lang="en-US" dirty="0"/>
          </a:p>
        </p:txBody>
      </p:sp>
      <p:sp>
        <p:nvSpPr>
          <p:cNvPr id="3" name="Subtitle 2"/>
          <p:cNvSpPr>
            <a:spLocks noGrp="1"/>
          </p:cNvSpPr>
          <p:nvPr>
            <p:ph type="subTitle" idx="1"/>
          </p:nvPr>
        </p:nvSpPr>
        <p:spPr/>
        <p:txBody>
          <a:bodyPr/>
          <a:lstStyle/>
          <a:p>
            <a:r>
              <a:rPr lang="en-US"/>
              <a:t>How to ensure that you have consulted the best doctor for infertility and IVF?</a:t>
            </a:r>
            <a:endParaRPr lang="en-US"/>
          </a:p>
        </p:txBody>
      </p:sp>
      <p:pic>
        <p:nvPicPr>
          <p:cNvPr id="5" name="Picture 4" descr="Sunflower-Logo-NAS-1-01"/>
          <p:cNvPicPr>
            <a:picLocks noChangeAspect="1"/>
          </p:cNvPicPr>
          <p:nvPr/>
        </p:nvPicPr>
        <p:blipFill>
          <a:blip r:embed="rId1"/>
          <a:stretch>
            <a:fillRect/>
          </a:stretch>
        </p:blipFill>
        <p:spPr>
          <a:xfrm>
            <a:off x="4905375" y="5096510"/>
            <a:ext cx="3001010" cy="13881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 Box 3"/>
          <p:cNvSpPr txBox="1"/>
          <p:nvPr/>
        </p:nvSpPr>
        <p:spPr>
          <a:xfrm>
            <a:off x="1431925" y="1445260"/>
            <a:ext cx="9328150" cy="2306955"/>
          </a:xfrm>
          <a:prstGeom prst="rect">
            <a:avLst/>
          </a:prstGeom>
          <a:noFill/>
        </p:spPr>
        <p:txBody>
          <a:bodyPr wrap="square" rtlCol="0" anchor="t">
            <a:spAutoFit/>
          </a:bodyPr>
          <a:p>
            <a:r>
              <a:rPr lang="en-US"/>
              <a:t>Pregnancy is the most beautiful stage for women that cannot be explained in words. However, women who choose artificial means to conceive will be skeptical about what to do. Then whether it is female infertility or male infertility, medical advances have allowed us the option of treatment for both conditions. Consulting the best </a:t>
            </a:r>
            <a:r>
              <a:rPr lang="en-US">
                <a:hlinkClick r:id="rId1" tooltip="" action="ppaction://hlinkfile"/>
              </a:rPr>
              <a:t>IVF center in Ahmedabad</a:t>
            </a:r>
            <a:r>
              <a:rPr lang="en-US"/>
              <a:t> means that treatment standards have improved and all your worries are gone. For the best medical treatment, you need to have a reputable medical expert on your behalf.</a:t>
            </a:r>
            <a:endParaRPr lang="en-US"/>
          </a:p>
          <a:p>
            <a:endParaRPr lang="en-US"/>
          </a:p>
        </p:txBody>
      </p:sp>
      <p:sp>
        <p:nvSpPr>
          <p:cNvPr id="5" name="Text Box 4"/>
          <p:cNvSpPr txBox="1"/>
          <p:nvPr/>
        </p:nvSpPr>
        <p:spPr>
          <a:xfrm>
            <a:off x="1433195" y="3563620"/>
            <a:ext cx="9326880" cy="645160"/>
          </a:xfrm>
          <a:prstGeom prst="rect">
            <a:avLst/>
          </a:prstGeom>
          <a:noFill/>
        </p:spPr>
        <p:txBody>
          <a:bodyPr wrap="square" rtlCol="0" anchor="t">
            <a:spAutoFit/>
          </a:bodyPr>
          <a:p>
            <a:r>
              <a:rPr lang="en-US" b="1"/>
              <a:t>Here are some things to keep in mind when consulting an </a:t>
            </a:r>
            <a:r>
              <a:rPr lang="en-US" b="1">
                <a:hlinkClick r:id="rId1" tooltip="" action="ppaction://hlinkfile"/>
              </a:rPr>
              <a:t>IVF clinic</a:t>
            </a:r>
            <a:r>
              <a:rPr lang="en-US" b="1"/>
              <a:t>:</a:t>
            </a:r>
            <a:endParaRPr lang="en-US" b="1"/>
          </a:p>
          <a:p>
            <a:endParaRPr lang="en-US" b="1"/>
          </a:p>
        </p:txBody>
      </p:sp>
      <p:sp>
        <p:nvSpPr>
          <p:cNvPr id="6" name="Text Box 5"/>
          <p:cNvSpPr txBox="1"/>
          <p:nvPr/>
        </p:nvSpPr>
        <p:spPr>
          <a:xfrm>
            <a:off x="1433195" y="4034790"/>
            <a:ext cx="9326880" cy="645160"/>
          </a:xfrm>
          <a:prstGeom prst="rect">
            <a:avLst/>
          </a:prstGeom>
          <a:noFill/>
        </p:spPr>
        <p:txBody>
          <a:bodyPr wrap="square" rtlCol="0" anchor="t">
            <a:spAutoFit/>
          </a:bodyPr>
          <a:p>
            <a:r>
              <a:rPr lang="en-US" b="1"/>
              <a:t>There will be a big difference in the success rate.</a:t>
            </a:r>
            <a:endParaRPr lang="en-US" b="1"/>
          </a:p>
          <a:p>
            <a:endParaRPr lang="en-US" b="1"/>
          </a:p>
        </p:txBody>
      </p:sp>
      <p:sp>
        <p:nvSpPr>
          <p:cNvPr id="7" name="Text Box 6"/>
          <p:cNvSpPr txBox="1"/>
          <p:nvPr/>
        </p:nvSpPr>
        <p:spPr>
          <a:xfrm>
            <a:off x="1433195" y="4492625"/>
            <a:ext cx="9424670" cy="1476375"/>
          </a:xfrm>
          <a:prstGeom prst="rect">
            <a:avLst/>
          </a:prstGeom>
          <a:noFill/>
        </p:spPr>
        <p:txBody>
          <a:bodyPr wrap="square" rtlCol="0" anchor="t">
            <a:spAutoFit/>
          </a:bodyPr>
          <a:p>
            <a:r>
              <a:rPr lang="en-US"/>
              <a:t>IVF is a blessing in disguise for couples who are having difficulty conceiving. You need to consider the success rate when choosing an infertility clinic. You can find such information on the clinic website or when you visit the clinic, tell the hospital about the success rate of the specific procedure you are going to receive.</a:t>
            </a:r>
            <a:endParaRPr lang="en-US"/>
          </a:p>
          <a:p>
            <a:endParaRPr lang="en-US"/>
          </a:p>
        </p:txBody>
      </p:sp>
      <p:pic>
        <p:nvPicPr>
          <p:cNvPr id="8" name="Picture 7" descr="Sunflower-Logo-NAS-1-01"/>
          <p:cNvPicPr>
            <a:picLocks noChangeAspect="1"/>
          </p:cNvPicPr>
          <p:nvPr/>
        </p:nvPicPr>
        <p:blipFill>
          <a:blip r:embed="rId2"/>
          <a:stretch>
            <a:fillRect/>
          </a:stretch>
        </p:blipFill>
        <p:spPr>
          <a:xfrm>
            <a:off x="5183505" y="5758815"/>
            <a:ext cx="1924685" cy="8902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Title 4"/>
          <p:cNvSpPr>
            <a:spLocks noGrp="1"/>
          </p:cNvSpPr>
          <p:nvPr>
            <p:ph type="title"/>
          </p:nvPr>
        </p:nvSpPr>
        <p:spPr/>
        <p:txBody>
          <a:bodyPr/>
          <a:p>
            <a:endParaRPr lang="en-US"/>
          </a:p>
        </p:txBody>
      </p:sp>
      <p:pic>
        <p:nvPicPr>
          <p:cNvPr id="4" name="Content Placeholder 3"/>
          <p:cNvPicPr>
            <a:picLocks noChangeAspect="1"/>
          </p:cNvPicPr>
          <p:nvPr>
            <p:ph idx="1"/>
          </p:nvPr>
        </p:nvPicPr>
        <p:blipFill>
          <a:blip r:embed="rId1"/>
          <a:stretch>
            <a:fillRect/>
          </a:stretch>
        </p:blipFill>
        <p:spPr>
          <a:xfrm>
            <a:off x="2286000" y="1174750"/>
            <a:ext cx="7619365" cy="4953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 Box 3"/>
          <p:cNvSpPr txBox="1"/>
          <p:nvPr/>
        </p:nvSpPr>
        <p:spPr>
          <a:xfrm>
            <a:off x="1431925" y="1445260"/>
            <a:ext cx="9328150" cy="2030095"/>
          </a:xfrm>
          <a:prstGeom prst="rect">
            <a:avLst/>
          </a:prstGeom>
          <a:noFill/>
        </p:spPr>
        <p:txBody>
          <a:bodyPr wrap="square" rtlCol="0" anchor="t">
            <a:spAutoFit/>
          </a:bodyPr>
          <a:p>
            <a:r>
              <a:rPr lang="en-US" b="1"/>
              <a:t>Experience perfection</a:t>
            </a:r>
            <a:endParaRPr lang="en-US"/>
          </a:p>
          <a:p>
            <a:endParaRPr lang="en-US"/>
          </a:p>
          <a:p>
            <a:r>
              <a:rPr lang="en-US"/>
              <a:t>Your </a:t>
            </a:r>
            <a:r>
              <a:rPr lang="en-US">
                <a:hlinkClick r:id="rId1" tooltip="" action="ppaction://hlinkfile"/>
              </a:rPr>
              <a:t>Best Gynaecologist in Ahmedabad</a:t>
            </a:r>
            <a:r>
              <a:rPr lang="en-US"/>
              <a:t> experience while receiving treatment will improve your confidence and self-esteem. You should research the qualifications and experience of a doctor. This will make you comfortable with your doctor and you can ask any doubt that comes to your mind.</a:t>
            </a:r>
            <a:endParaRPr lang="en-US"/>
          </a:p>
          <a:p>
            <a:endParaRPr lang="en-US"/>
          </a:p>
        </p:txBody>
      </p:sp>
      <p:sp>
        <p:nvSpPr>
          <p:cNvPr id="7" name="Text Box 6"/>
          <p:cNvSpPr txBox="1"/>
          <p:nvPr/>
        </p:nvSpPr>
        <p:spPr>
          <a:xfrm>
            <a:off x="1433830" y="3475355"/>
            <a:ext cx="9424670" cy="2030095"/>
          </a:xfrm>
          <a:prstGeom prst="rect">
            <a:avLst/>
          </a:prstGeom>
          <a:noFill/>
        </p:spPr>
        <p:txBody>
          <a:bodyPr wrap="square" rtlCol="0" anchor="t">
            <a:spAutoFit/>
          </a:bodyPr>
          <a:p>
            <a:r>
              <a:rPr lang="en-US" b="1"/>
              <a:t>Take care during and after treatment</a:t>
            </a:r>
            <a:endParaRPr lang="en-US" b="1"/>
          </a:p>
          <a:p>
            <a:endParaRPr lang="en-US"/>
          </a:p>
          <a:p>
            <a:r>
              <a:rPr lang="en-US"/>
              <a:t>Another important consideration is the amount of comfort provided to you by the doctor and staff. Whether it is before or after treatment, their guidance and support are important. During treatment, staff should check your overall health and if there is an emergency, they provide you with the necessary details.</a:t>
            </a:r>
            <a:endParaRPr lang="en-US"/>
          </a:p>
          <a:p>
            <a:endParaRPr lang="en-US"/>
          </a:p>
        </p:txBody>
      </p:sp>
      <p:pic>
        <p:nvPicPr>
          <p:cNvPr id="8" name="Picture 7" descr="Sunflower-Logo-NAS-1-01"/>
          <p:cNvPicPr>
            <a:picLocks noChangeAspect="1"/>
          </p:cNvPicPr>
          <p:nvPr/>
        </p:nvPicPr>
        <p:blipFill>
          <a:blip r:embed="rId2"/>
          <a:stretch>
            <a:fillRect/>
          </a:stretch>
        </p:blipFill>
        <p:spPr>
          <a:xfrm>
            <a:off x="5183505" y="5758815"/>
            <a:ext cx="1924685" cy="89027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 Box 3"/>
          <p:cNvSpPr txBox="1"/>
          <p:nvPr/>
        </p:nvSpPr>
        <p:spPr>
          <a:xfrm>
            <a:off x="1431925" y="1445260"/>
            <a:ext cx="9328150" cy="1753235"/>
          </a:xfrm>
          <a:prstGeom prst="rect">
            <a:avLst/>
          </a:prstGeom>
          <a:noFill/>
        </p:spPr>
        <p:txBody>
          <a:bodyPr wrap="square" rtlCol="0" anchor="t">
            <a:spAutoFit/>
          </a:bodyPr>
          <a:p>
            <a:r>
              <a:rPr lang="en-US" b="1"/>
              <a:t>Communications</a:t>
            </a:r>
            <a:endParaRPr lang="en-US" b="1"/>
          </a:p>
          <a:p>
            <a:endParaRPr lang="en-US" b="1"/>
          </a:p>
          <a:p>
            <a:r>
              <a:rPr lang="en-US"/>
              <a:t>The success rate of treatment depends on how well patients and physicians communicate with each other. You should talk to your doctor at each stage of treatment. There should be no external medium.</a:t>
            </a:r>
            <a:endParaRPr lang="en-US"/>
          </a:p>
          <a:p>
            <a:endParaRPr lang="en-US"/>
          </a:p>
        </p:txBody>
      </p:sp>
      <p:sp>
        <p:nvSpPr>
          <p:cNvPr id="7" name="Text Box 6"/>
          <p:cNvSpPr txBox="1"/>
          <p:nvPr/>
        </p:nvSpPr>
        <p:spPr>
          <a:xfrm>
            <a:off x="1433830" y="3475355"/>
            <a:ext cx="9424670" cy="1198880"/>
          </a:xfrm>
          <a:prstGeom prst="rect">
            <a:avLst/>
          </a:prstGeom>
          <a:noFill/>
        </p:spPr>
        <p:txBody>
          <a:bodyPr wrap="square" rtlCol="0" anchor="t">
            <a:spAutoFit/>
          </a:bodyPr>
          <a:p>
            <a:r>
              <a:rPr lang="en-US"/>
              <a:t>No doubt, whether you want to get IVF treatment is your personal choice. But yes you need to consult the </a:t>
            </a:r>
            <a:r>
              <a:rPr lang="en-US">
                <a:hlinkClick r:id="rId1" tooltip="" action="ppaction://hlinkfile"/>
              </a:rPr>
              <a:t>India best IVF doctor</a:t>
            </a:r>
            <a:r>
              <a:rPr lang="en-US"/>
              <a:t> at every stage of treatment. The procedure is extremely refined and has been useful for years that it is in use because it is beneficial.</a:t>
            </a:r>
            <a:endParaRPr lang="en-US"/>
          </a:p>
          <a:p>
            <a:endParaRPr lang="en-US"/>
          </a:p>
        </p:txBody>
      </p:sp>
      <p:pic>
        <p:nvPicPr>
          <p:cNvPr id="8" name="Picture 7" descr="Sunflower-Logo-NAS-1-01"/>
          <p:cNvPicPr>
            <a:picLocks noChangeAspect="1"/>
          </p:cNvPicPr>
          <p:nvPr/>
        </p:nvPicPr>
        <p:blipFill>
          <a:blip r:embed="rId2"/>
          <a:stretch>
            <a:fillRect/>
          </a:stretch>
        </p:blipFill>
        <p:spPr>
          <a:xfrm>
            <a:off x="5183505" y="5758815"/>
            <a:ext cx="1924685" cy="890270"/>
          </a:xfrm>
          <a:prstGeom prst="rect">
            <a:avLst/>
          </a:prstGeom>
        </p:spPr>
      </p:pic>
    </p:spTree>
  </p:cSld>
  <p:clrMapOvr>
    <a:masterClrMapping/>
  </p:clrMapOvr>
</p:sld>
</file>

<file path=ppt/theme/theme1.xml><?xml version="1.0" encoding="utf-8"?>
<a:theme xmlns:a="http://schemas.openxmlformats.org/drawingml/2006/main" name="Communications and Dialogues">
  <a:themeElements>
    <a:clrScheme name="Communications and Dialogu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fontScheme name="Communications and Dialogue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Communications and Dialogu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mmunications and Dialogu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mmunications and Dialogu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mmunications and Dialogu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mmunications and Dialogu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mmunications and Dialogu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mmunications and Dialogu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mmunications and Dialogu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mmunications and Dialogu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mmunications and Dialogu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mmunications and Dialogu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mmunications and Dialogu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mmunications and Dialogu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2194</Words>
  <Application>WPS Presentation</Application>
  <PresentationFormat>Widescreen</PresentationFormat>
  <Paragraphs>34</Paragraphs>
  <Slides>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vt:i4>
      </vt:variant>
    </vt:vector>
  </HeadingPairs>
  <TitlesOfParts>
    <vt:vector size="13" baseType="lpstr">
      <vt:lpstr>Arial</vt:lpstr>
      <vt:lpstr>SimSun</vt:lpstr>
      <vt:lpstr>Wingdings</vt:lpstr>
      <vt:lpstr>Calibri Light</vt:lpstr>
      <vt:lpstr>Calibri</vt:lpstr>
      <vt:lpstr>Microsoft YaHei</vt:lpstr>
      <vt:lpstr>Arial Unicode MS</vt:lpstr>
      <vt:lpstr>Communications and Dialogues</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Sunflower Hospital</dc:title>
  <dc:creator/>
  <cp:lastModifiedBy>SE1</cp:lastModifiedBy>
  <cp:revision>1</cp:revision>
  <dcterms:created xsi:type="dcterms:W3CDTF">2021-03-16T04:30:45Z</dcterms:created>
  <dcterms:modified xsi:type="dcterms:W3CDTF">2021-03-16T04:30:45Z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1033-11.2.0.9984</vt:lpwstr>
  </property>
</Properties>
</file>